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Poppins"/>
      <p:regular r:id="rId75"/>
      <p:bold r:id="rId76"/>
      <p:italic r:id="rId77"/>
      <p:boldItalic r:id="rId78"/>
    </p:embeddedFont>
    <p:embeddedFont>
      <p:font typeface="Overpass"/>
      <p:regular r:id="rId79"/>
      <p:bold r:id="rId80"/>
      <p:italic r:id="rId81"/>
      <p:boldItalic r:id="rId82"/>
    </p:embeddedFont>
    <p:embeddedFont>
      <p:font typeface="Poppins Light"/>
      <p:regular r:id="rId83"/>
      <p:bold r:id="rId84"/>
      <p:italic r:id="rId85"/>
      <p:boldItalic r:id="rId86"/>
    </p:embeddedFont>
    <p:embeddedFont>
      <p:font typeface="Poppins Medium"/>
      <p:regular r:id="rId87"/>
      <p:bold r:id="rId88"/>
      <p:italic r:id="rId89"/>
      <p:boldItalic r:id="rId90"/>
    </p:embeddedFont>
    <p:embeddedFont>
      <p:font typeface="Poppins SemiBold"/>
      <p:regular r:id="rId91"/>
      <p:bold r:id="rId92"/>
      <p:italic r:id="rId93"/>
      <p:boldItalic r:id="rId9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PoppinsLight-bold.fntdata"/><Relationship Id="rId83" Type="http://schemas.openxmlformats.org/officeDocument/2006/relationships/font" Target="fonts/PoppinsLight-regular.fntdata"/><Relationship Id="rId42" Type="http://schemas.openxmlformats.org/officeDocument/2006/relationships/slide" Target="slides/slide37.xml"/><Relationship Id="rId86" Type="http://schemas.openxmlformats.org/officeDocument/2006/relationships/font" Target="fonts/PoppinsLight-boldItalic.fntdata"/><Relationship Id="rId41" Type="http://schemas.openxmlformats.org/officeDocument/2006/relationships/slide" Target="slides/slide36.xml"/><Relationship Id="rId85" Type="http://schemas.openxmlformats.org/officeDocument/2006/relationships/font" Target="fonts/PoppinsLight-italic.fntdata"/><Relationship Id="rId44" Type="http://schemas.openxmlformats.org/officeDocument/2006/relationships/slide" Target="slides/slide39.xml"/><Relationship Id="rId88" Type="http://schemas.openxmlformats.org/officeDocument/2006/relationships/font" Target="fonts/PoppinsMedium-bold.fntdata"/><Relationship Id="rId43" Type="http://schemas.openxmlformats.org/officeDocument/2006/relationships/slide" Target="slides/slide38.xml"/><Relationship Id="rId87" Type="http://schemas.openxmlformats.org/officeDocument/2006/relationships/font" Target="fonts/PoppinsMedium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PoppinsMedium-italic.fntdata"/><Relationship Id="rId80" Type="http://schemas.openxmlformats.org/officeDocument/2006/relationships/font" Target="fonts/Overpass-bold.fntdata"/><Relationship Id="rId82" Type="http://schemas.openxmlformats.org/officeDocument/2006/relationships/font" Target="fonts/Overpass-boldItalic.fntdata"/><Relationship Id="rId81" Type="http://schemas.openxmlformats.org/officeDocument/2006/relationships/font" Target="fonts/Overpas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Poppins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Poppins-italic.fntdata"/><Relationship Id="rId32" Type="http://schemas.openxmlformats.org/officeDocument/2006/relationships/slide" Target="slides/slide27.xml"/><Relationship Id="rId76" Type="http://schemas.openxmlformats.org/officeDocument/2006/relationships/font" Target="fonts/Poppins-bold.fntdata"/><Relationship Id="rId35" Type="http://schemas.openxmlformats.org/officeDocument/2006/relationships/slide" Target="slides/slide30.xml"/><Relationship Id="rId79" Type="http://schemas.openxmlformats.org/officeDocument/2006/relationships/font" Target="fonts/Overpass-regular.fntdata"/><Relationship Id="rId34" Type="http://schemas.openxmlformats.org/officeDocument/2006/relationships/slide" Target="slides/slide29.xml"/><Relationship Id="rId78" Type="http://schemas.openxmlformats.org/officeDocument/2006/relationships/font" Target="fonts/Poppins-bold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font" Target="fonts/PoppinsSemiBold-boldItalic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PoppinsSemiBold-regular.fntdata"/><Relationship Id="rId90" Type="http://schemas.openxmlformats.org/officeDocument/2006/relationships/font" Target="fonts/PoppinsMedium-boldItalic.fntdata"/><Relationship Id="rId93" Type="http://schemas.openxmlformats.org/officeDocument/2006/relationships/font" Target="fonts/PoppinsSemiBold-italic.fntdata"/><Relationship Id="rId92" Type="http://schemas.openxmlformats.org/officeDocument/2006/relationships/font" Target="fonts/PoppinsSemiBold-bold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ba52c54ed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ba52c54ed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59b42a34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59b42a3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f7fdb417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f7fdb417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ba52c54ed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ba52c54ed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f7fdb4174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f7fdb417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2f7fdb4174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2f7fdb417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f7fdb4174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2f7fdb4174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1ba52c54ed_1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1ba52c54ed_1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ba52c54ed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1ba52c54ed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2ff4f041e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2ff4f041e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622814fb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622814fb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2ff4f041eb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2ff4f041eb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2ff4f041eb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2ff4f041eb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2ff4f041e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2ff4f041e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2ff4f041eb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2ff4f041eb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2ff4f041e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2ff4f041e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35abb0096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135abb0096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2ff4f041eb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2ff4f041eb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2ff4f041e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2ff4f041e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2ff4f041eb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2ff4f041eb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2ff4f041eb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2ff4f041eb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d05adc91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d05adc91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2ff4f041eb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12ff4f041eb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1ba52c54ed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11ba52c54ed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1356d5c80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1356d5c80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359b42a340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359b42a340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1359b42a340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1359b42a340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12f7fdb417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12f7fdb417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2f7fdb4174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12f7fdb417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2f7fdb417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2f7fdb417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2f7fdb417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2f7fdb417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12f7fdb417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12f7fdb417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ba52c54e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ba52c54e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2f7fdb417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2f7fdb417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12f7fdb417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12f7fdb417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12f7fdb4174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12f7fdb4174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2f7fdb4174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5" name="Google Shape;1515;g12f7fdb4174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11ba52c54ed_1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11ba52c54ed_1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1ba52c54ed_1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1ba52c54ed_1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128b4ea45f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4" name="Google Shape;1694;g128b4ea45f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128b4ea45f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128b4ea45f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128b4ea465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128b4ea465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11ba52c54ed_1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11ba52c54ed_1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622814fb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622814fb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12f7fdb41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12f7fdb41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12f7fdb4174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12f7fdb4174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2f7fdb4174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12f7fdb4174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135abb00968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135abb00968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7e35f08360d1232a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7e35f08360d1232a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0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7e35f08360d1232a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7e35f08360d1232a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135abb00968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135abb00968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12f7fdb4174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12f7fdb4174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2f7fdb4174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12f7fdb4174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135abb00968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135abb00968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152e840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152e840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g12f7fdb4174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9" name="Google Shape;2239;g12f7fdb4174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12f7fdb4174_0_1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12f7fdb4174_0_1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1359b42a340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1359b42a340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g1359b42a340_2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9" name="Google Shape;2389;g1359b42a340_2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g1359b42a340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5" name="Google Shape;2395;g1359b42a340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g1359b42a340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1" name="Google Shape;2401;g1359b42a340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1359b42a340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1359b42a340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7e35f08360d1232a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7e35f08360d1232a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11ba52c54ed_1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11ba52c54ed_1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12f7fdb4174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12f7fdb4174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ba52c54ed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ba52c54ed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ba52c54e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ba52c54e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1ba52c54ed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1ba52c54ed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hyperlink" Target="https://app.diagrams.net/?page-id=8FEfK2nfNmSXymlcg3T2&amp;scale=auto#G1lYr4k2LxFb0ntkUmlodqleuiWvCX_OUX" TargetMode="External"/><Relationship Id="rId5" Type="http://schemas.openxmlformats.org/officeDocument/2006/relationships/image" Target="../media/image21.png"/><Relationship Id="rId6" Type="http://schemas.openxmlformats.org/officeDocument/2006/relationships/hyperlink" Target="https://app.diagrams.net/?page-id=8FEfK2nfNmSXymlcg3T2&amp;scale=auto#G1lYr4k2LxFb0ntkUmlodqleuiWvCX_OUX" TargetMode="External"/><Relationship Id="rId7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1" Type="http://schemas.openxmlformats.org/officeDocument/2006/relationships/image" Target="../media/image13.jpg"/><Relationship Id="rId10" Type="http://schemas.openxmlformats.org/officeDocument/2006/relationships/image" Target="../media/image5.png"/><Relationship Id="rId9" Type="http://schemas.openxmlformats.org/officeDocument/2006/relationships/image" Target="../media/image18.png"/><Relationship Id="rId5" Type="http://schemas.openxmlformats.org/officeDocument/2006/relationships/image" Target="../media/image26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8" Type="http://schemas.openxmlformats.org/officeDocument/2006/relationships/image" Target="../media/image27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35" y="1309913"/>
            <a:ext cx="6090126" cy="2523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13"/>
          <p:cNvGrpSpPr/>
          <p:nvPr/>
        </p:nvGrpSpPr>
        <p:grpSpPr>
          <a:xfrm>
            <a:off x="7045829" y="525408"/>
            <a:ext cx="1612664" cy="587117"/>
            <a:chOff x="7572325" y="696025"/>
            <a:chExt cx="866325" cy="315400"/>
          </a:xfrm>
        </p:grpSpPr>
        <p:sp>
          <p:nvSpPr>
            <p:cNvPr id="56" name="Google Shape;56;p13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50" name="Google Shape;3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2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352" name="Google Shape;352;p22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3" name="Google Shape;373;p22"/>
          <p:cNvGrpSpPr/>
          <p:nvPr/>
        </p:nvGrpSpPr>
        <p:grpSpPr>
          <a:xfrm>
            <a:off x="4071599" y="1635794"/>
            <a:ext cx="1000810" cy="982120"/>
            <a:chOff x="3541011" y="1508594"/>
            <a:chExt cx="350166" cy="349434"/>
          </a:xfrm>
        </p:grpSpPr>
        <p:sp>
          <p:nvSpPr>
            <p:cNvPr id="374" name="Google Shape;374;p22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00EC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7" name="Google Shape;387;p22"/>
          <p:cNvSpPr txBox="1"/>
          <p:nvPr/>
        </p:nvSpPr>
        <p:spPr>
          <a:xfrm>
            <a:off x="1609950" y="2617913"/>
            <a:ext cx="59241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Solution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024" y="1152625"/>
            <a:ext cx="5945950" cy="13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3"/>
          <p:cNvSpPr txBox="1"/>
          <p:nvPr/>
        </p:nvSpPr>
        <p:spPr>
          <a:xfrm>
            <a:off x="1148550" y="2815950"/>
            <a:ext cx="71589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fr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ne Application permettant d’avoir des informations sur les lieux touristiques, leurs positions et les visiter d’une manière virtuelle.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99" name="Google Shape;3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4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Valeurs Ajoutées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401" name="Google Shape;401;p24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402" name="Google Shape;402;p24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4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4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3" name="Google Shape;423;p24"/>
          <p:cNvSpPr txBox="1"/>
          <p:nvPr/>
        </p:nvSpPr>
        <p:spPr>
          <a:xfrm>
            <a:off x="1667400" y="3099450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Découverte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24" name="Google Shape;424;p24"/>
          <p:cNvSpPr/>
          <p:nvPr/>
        </p:nvSpPr>
        <p:spPr>
          <a:xfrm>
            <a:off x="5203600" y="3203588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4"/>
          <p:cNvSpPr/>
          <p:nvPr/>
        </p:nvSpPr>
        <p:spPr>
          <a:xfrm>
            <a:off x="720000" y="3203588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4"/>
          <p:cNvSpPr/>
          <p:nvPr/>
        </p:nvSpPr>
        <p:spPr>
          <a:xfrm>
            <a:off x="5203600" y="1671813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4"/>
          <p:cNvSpPr/>
          <p:nvPr/>
        </p:nvSpPr>
        <p:spPr>
          <a:xfrm>
            <a:off x="720000" y="1671813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4"/>
          <p:cNvSpPr txBox="1"/>
          <p:nvPr/>
        </p:nvSpPr>
        <p:spPr>
          <a:xfrm>
            <a:off x="1667400" y="15619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Accessibilité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29" name="Google Shape;429;p24"/>
          <p:cNvSpPr txBox="1"/>
          <p:nvPr/>
        </p:nvSpPr>
        <p:spPr>
          <a:xfrm>
            <a:off x="6160150" y="15619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Promotion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1667400" y="1996475"/>
            <a:ext cx="3171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Accès simplifié et immédiat à l'information sur les offres touristiques.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24"/>
          <p:cNvSpPr txBox="1"/>
          <p:nvPr/>
        </p:nvSpPr>
        <p:spPr>
          <a:xfrm>
            <a:off x="6160150" y="1996475"/>
            <a:ext cx="27231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Promouvoir le tourisme national.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2" name="Google Shape;432;p24"/>
          <p:cNvSpPr txBox="1"/>
          <p:nvPr/>
        </p:nvSpPr>
        <p:spPr>
          <a:xfrm>
            <a:off x="6160150" y="3099450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Flexibilité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1667400" y="3534000"/>
            <a:ext cx="3171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Découverte de la diversité du patrimoine culturel et traditionnel algérien.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4" name="Google Shape;434;p24"/>
          <p:cNvSpPr txBox="1"/>
          <p:nvPr/>
        </p:nvSpPr>
        <p:spPr>
          <a:xfrm>
            <a:off x="6160150" y="3534000"/>
            <a:ext cx="27231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Fournir des plans et circuits de visites flexibles, optimisés et automatisés.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5" name="Google Shape;435;p24"/>
          <p:cNvSpPr/>
          <p:nvPr/>
        </p:nvSpPr>
        <p:spPr>
          <a:xfrm>
            <a:off x="822738" y="24866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4"/>
          <p:cNvSpPr/>
          <p:nvPr/>
        </p:nvSpPr>
        <p:spPr>
          <a:xfrm>
            <a:off x="967138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4"/>
          <p:cNvSpPr/>
          <p:nvPr/>
        </p:nvSpPr>
        <p:spPr>
          <a:xfrm>
            <a:off x="1111513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4"/>
          <p:cNvSpPr/>
          <p:nvPr/>
        </p:nvSpPr>
        <p:spPr>
          <a:xfrm>
            <a:off x="1255888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4"/>
          <p:cNvSpPr/>
          <p:nvPr/>
        </p:nvSpPr>
        <p:spPr>
          <a:xfrm>
            <a:off x="5315088" y="24866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4"/>
          <p:cNvSpPr/>
          <p:nvPr/>
        </p:nvSpPr>
        <p:spPr>
          <a:xfrm>
            <a:off x="5459488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4"/>
          <p:cNvSpPr/>
          <p:nvPr/>
        </p:nvSpPr>
        <p:spPr>
          <a:xfrm>
            <a:off x="5603863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4"/>
          <p:cNvSpPr/>
          <p:nvPr/>
        </p:nvSpPr>
        <p:spPr>
          <a:xfrm>
            <a:off x="5748238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4"/>
          <p:cNvSpPr/>
          <p:nvPr/>
        </p:nvSpPr>
        <p:spPr>
          <a:xfrm>
            <a:off x="5315088" y="4036950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4"/>
          <p:cNvSpPr/>
          <p:nvPr/>
        </p:nvSpPr>
        <p:spPr>
          <a:xfrm>
            <a:off x="5459488" y="403695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4"/>
          <p:cNvSpPr/>
          <p:nvPr/>
        </p:nvSpPr>
        <p:spPr>
          <a:xfrm>
            <a:off x="5603863" y="403695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4"/>
          <p:cNvSpPr/>
          <p:nvPr/>
        </p:nvSpPr>
        <p:spPr>
          <a:xfrm>
            <a:off x="5748238" y="403695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4"/>
          <p:cNvSpPr/>
          <p:nvPr/>
        </p:nvSpPr>
        <p:spPr>
          <a:xfrm>
            <a:off x="822738" y="4036950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4"/>
          <p:cNvSpPr/>
          <p:nvPr/>
        </p:nvSpPr>
        <p:spPr>
          <a:xfrm>
            <a:off x="967138" y="403695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4"/>
          <p:cNvSpPr/>
          <p:nvPr/>
        </p:nvSpPr>
        <p:spPr>
          <a:xfrm>
            <a:off x="1111513" y="403695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4"/>
          <p:cNvSpPr/>
          <p:nvPr/>
        </p:nvSpPr>
        <p:spPr>
          <a:xfrm>
            <a:off x="1255888" y="403695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24"/>
          <p:cNvGrpSpPr/>
          <p:nvPr/>
        </p:nvGrpSpPr>
        <p:grpSpPr>
          <a:xfrm>
            <a:off x="5314704" y="1820739"/>
            <a:ext cx="497791" cy="422138"/>
            <a:chOff x="2661459" y="2015001"/>
            <a:chExt cx="322508" cy="273494"/>
          </a:xfrm>
        </p:grpSpPr>
        <p:sp>
          <p:nvSpPr>
            <p:cNvPr id="452" name="Google Shape;452;p24"/>
            <p:cNvSpPr/>
            <p:nvPr/>
          </p:nvSpPr>
          <p:spPr>
            <a:xfrm>
              <a:off x="2661459" y="2028878"/>
              <a:ext cx="322508" cy="259617"/>
            </a:xfrm>
            <a:custGeom>
              <a:rect b="b" l="l" r="r" t="t"/>
              <a:pathLst>
                <a:path extrusionOk="0" h="8157" w="10133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4"/>
            <p:cNvSpPr/>
            <p:nvPr/>
          </p:nvSpPr>
          <p:spPr>
            <a:xfrm>
              <a:off x="2946442" y="2015001"/>
              <a:ext cx="37525" cy="26799"/>
            </a:xfrm>
            <a:custGeom>
              <a:rect b="b" l="l" r="r" t="t"/>
              <a:pathLst>
                <a:path extrusionOk="0" h="842" w="1179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4"/>
          <p:cNvGrpSpPr/>
          <p:nvPr/>
        </p:nvGrpSpPr>
        <p:grpSpPr>
          <a:xfrm>
            <a:off x="779936" y="1772709"/>
            <a:ext cx="582631" cy="518227"/>
            <a:chOff x="854261" y="2908813"/>
            <a:chExt cx="377474" cy="335748"/>
          </a:xfrm>
        </p:grpSpPr>
        <p:sp>
          <p:nvSpPr>
            <p:cNvPr id="455" name="Google Shape;455;p24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4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4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24"/>
          <p:cNvGrpSpPr/>
          <p:nvPr/>
        </p:nvGrpSpPr>
        <p:grpSpPr>
          <a:xfrm>
            <a:off x="801010" y="3293924"/>
            <a:ext cx="540481" cy="539352"/>
            <a:chOff x="3541011" y="1508594"/>
            <a:chExt cx="350166" cy="349434"/>
          </a:xfrm>
        </p:grpSpPr>
        <p:sp>
          <p:nvSpPr>
            <p:cNvPr id="461" name="Google Shape;461;p24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4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4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4"/>
          <p:cNvSpPr/>
          <p:nvPr/>
        </p:nvSpPr>
        <p:spPr>
          <a:xfrm>
            <a:off x="5293602" y="3293591"/>
            <a:ext cx="540006" cy="539997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480" name="Google Shape;4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25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Avantages Compétitifs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482" name="Google Shape;482;p25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483" name="Google Shape;483;p25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25"/>
          <p:cNvSpPr/>
          <p:nvPr/>
        </p:nvSpPr>
        <p:spPr>
          <a:xfrm>
            <a:off x="4212000" y="32407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"/>
          <p:cNvSpPr/>
          <p:nvPr/>
        </p:nvSpPr>
        <p:spPr>
          <a:xfrm>
            <a:off x="1407588" y="32407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"/>
          <p:cNvSpPr txBox="1"/>
          <p:nvPr/>
        </p:nvSpPr>
        <p:spPr>
          <a:xfrm>
            <a:off x="3344400" y="2258775"/>
            <a:ext cx="2455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Recevoir l'actualité et les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événements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en cours des lieux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touristiques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7" name="Google Shape;507;p25"/>
          <p:cNvSpPr txBox="1"/>
          <p:nvPr/>
        </p:nvSpPr>
        <p:spPr>
          <a:xfrm>
            <a:off x="6148800" y="2258775"/>
            <a:ext cx="2455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Découvrir une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nouvelle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façon de visiter les lieux touristiques algériens.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8" name="Google Shape;508;p25"/>
          <p:cNvSpPr txBox="1"/>
          <p:nvPr/>
        </p:nvSpPr>
        <p:spPr>
          <a:xfrm>
            <a:off x="540000" y="18242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87250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Simplicité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9" name="Google Shape;509;p25"/>
          <p:cNvSpPr txBox="1"/>
          <p:nvPr/>
        </p:nvSpPr>
        <p:spPr>
          <a:xfrm>
            <a:off x="3344400" y="18242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Actualité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0" name="Google Shape;510;p25"/>
          <p:cNvSpPr txBox="1"/>
          <p:nvPr/>
        </p:nvSpPr>
        <p:spPr>
          <a:xfrm>
            <a:off x="6148800" y="18242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Nouveauté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511" name="Google Shape;511;p25"/>
          <p:cNvGrpSpPr/>
          <p:nvPr/>
        </p:nvGrpSpPr>
        <p:grpSpPr>
          <a:xfrm>
            <a:off x="7016400" y="3240775"/>
            <a:ext cx="720000" cy="720000"/>
            <a:chOff x="7016400" y="3240775"/>
            <a:chExt cx="720000" cy="720000"/>
          </a:xfrm>
        </p:grpSpPr>
        <p:sp>
          <p:nvSpPr>
            <p:cNvPr id="512" name="Google Shape;512;p25"/>
            <p:cNvSpPr/>
            <p:nvPr/>
          </p:nvSpPr>
          <p:spPr>
            <a:xfrm>
              <a:off x="7016400" y="3240775"/>
              <a:ext cx="720000" cy="720000"/>
            </a:xfrm>
            <a:prstGeom prst="roundRect">
              <a:avLst>
                <a:gd fmla="val 22687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3" name="Google Shape;513;p25"/>
            <p:cNvGrpSpPr/>
            <p:nvPr/>
          </p:nvGrpSpPr>
          <p:grpSpPr>
            <a:xfrm>
              <a:off x="7106396" y="3330763"/>
              <a:ext cx="540000" cy="540012"/>
              <a:chOff x="3539102" y="2427549"/>
              <a:chExt cx="355099" cy="355481"/>
            </a:xfrm>
          </p:grpSpPr>
          <p:sp>
            <p:nvSpPr>
              <p:cNvPr id="514" name="Google Shape;514;p25"/>
              <p:cNvSpPr/>
              <p:nvPr/>
            </p:nvSpPr>
            <p:spPr>
              <a:xfrm>
                <a:off x="3539102" y="2561320"/>
                <a:ext cx="355099" cy="221710"/>
              </a:xfrm>
              <a:custGeom>
                <a:rect b="b" l="l" r="r" t="t"/>
                <a:pathLst>
                  <a:path extrusionOk="0" h="6966" w="11157">
                    <a:moveTo>
                      <a:pt x="2953" y="3131"/>
                    </a:moveTo>
                    <a:lnTo>
                      <a:pt x="2953" y="6644"/>
                    </a:lnTo>
                    <a:lnTo>
                      <a:pt x="1537" y="6644"/>
                    </a:lnTo>
                    <a:lnTo>
                      <a:pt x="1537" y="3131"/>
                    </a:lnTo>
                    <a:close/>
                    <a:moveTo>
                      <a:pt x="6263" y="2250"/>
                    </a:moveTo>
                    <a:lnTo>
                      <a:pt x="6263" y="6644"/>
                    </a:lnTo>
                    <a:lnTo>
                      <a:pt x="4858" y="6644"/>
                    </a:lnTo>
                    <a:lnTo>
                      <a:pt x="4858" y="2250"/>
                    </a:lnTo>
                    <a:close/>
                    <a:moveTo>
                      <a:pt x="9585" y="333"/>
                    </a:moveTo>
                    <a:lnTo>
                      <a:pt x="9585" y="6644"/>
                    </a:lnTo>
                    <a:lnTo>
                      <a:pt x="8168" y="6644"/>
                    </a:lnTo>
                    <a:lnTo>
                      <a:pt x="8168" y="333"/>
                    </a:lnTo>
                    <a:close/>
                    <a:moveTo>
                      <a:pt x="8025" y="0"/>
                    </a:moveTo>
                    <a:cubicBezTo>
                      <a:pt x="7930" y="0"/>
                      <a:pt x="7859" y="83"/>
                      <a:pt x="7859" y="167"/>
                    </a:cubicBezTo>
                    <a:lnTo>
                      <a:pt x="7859" y="6644"/>
                    </a:lnTo>
                    <a:lnTo>
                      <a:pt x="6609" y="6644"/>
                    </a:lnTo>
                    <a:lnTo>
                      <a:pt x="6609" y="2084"/>
                    </a:lnTo>
                    <a:cubicBezTo>
                      <a:pt x="6609" y="2000"/>
                      <a:pt x="6537" y="1917"/>
                      <a:pt x="6442" y="1917"/>
                    </a:cubicBezTo>
                    <a:lnTo>
                      <a:pt x="4704" y="1917"/>
                    </a:lnTo>
                    <a:cubicBezTo>
                      <a:pt x="4608" y="1917"/>
                      <a:pt x="4537" y="2000"/>
                      <a:pt x="4537" y="2084"/>
                    </a:cubicBezTo>
                    <a:lnTo>
                      <a:pt x="4537" y="6644"/>
                    </a:lnTo>
                    <a:lnTo>
                      <a:pt x="3287" y="6644"/>
                    </a:lnTo>
                    <a:lnTo>
                      <a:pt x="3287" y="2965"/>
                    </a:lnTo>
                    <a:cubicBezTo>
                      <a:pt x="3287" y="2881"/>
                      <a:pt x="3215" y="2798"/>
                      <a:pt x="3120" y="2798"/>
                    </a:cubicBezTo>
                    <a:lnTo>
                      <a:pt x="1382" y="2798"/>
                    </a:lnTo>
                    <a:cubicBezTo>
                      <a:pt x="1298" y="2798"/>
                      <a:pt x="1215" y="2881"/>
                      <a:pt x="1215" y="2965"/>
                    </a:cubicBezTo>
                    <a:lnTo>
                      <a:pt x="1215" y="6644"/>
                    </a:lnTo>
                    <a:lnTo>
                      <a:pt x="167" y="6644"/>
                    </a:lnTo>
                    <a:cubicBezTo>
                      <a:pt x="72" y="6644"/>
                      <a:pt x="1" y="6715"/>
                      <a:pt x="1" y="6810"/>
                    </a:cubicBezTo>
                    <a:cubicBezTo>
                      <a:pt x="1" y="6894"/>
                      <a:pt x="72" y="6965"/>
                      <a:pt x="167" y="6965"/>
                    </a:cubicBezTo>
                    <a:lnTo>
                      <a:pt x="11002" y="6965"/>
                    </a:lnTo>
                    <a:cubicBezTo>
                      <a:pt x="11085" y="6965"/>
                      <a:pt x="11157" y="6894"/>
                      <a:pt x="11157" y="6810"/>
                    </a:cubicBezTo>
                    <a:cubicBezTo>
                      <a:pt x="11145" y="6715"/>
                      <a:pt x="11073" y="6644"/>
                      <a:pt x="10990" y="6644"/>
                    </a:cubicBezTo>
                    <a:lnTo>
                      <a:pt x="9930" y="6644"/>
                    </a:lnTo>
                    <a:lnTo>
                      <a:pt x="9930" y="167"/>
                    </a:lnTo>
                    <a:cubicBezTo>
                      <a:pt x="9930" y="83"/>
                      <a:pt x="9859" y="0"/>
                      <a:pt x="97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5"/>
              <p:cNvSpPr/>
              <p:nvPr/>
            </p:nvSpPr>
            <p:spPr>
              <a:xfrm>
                <a:off x="3544417" y="2427549"/>
                <a:ext cx="339568" cy="205415"/>
              </a:xfrm>
              <a:custGeom>
                <a:rect b="b" l="l" r="r" t="t"/>
                <a:pathLst>
                  <a:path extrusionOk="0" h="6454" w="10669">
                    <a:moveTo>
                      <a:pt x="10157" y="0"/>
                    </a:moveTo>
                    <a:cubicBezTo>
                      <a:pt x="10125" y="0"/>
                      <a:pt x="10093" y="4"/>
                      <a:pt x="10061" y="12"/>
                    </a:cubicBezTo>
                    <a:lnTo>
                      <a:pt x="8656" y="191"/>
                    </a:lnTo>
                    <a:cubicBezTo>
                      <a:pt x="8382" y="214"/>
                      <a:pt x="8180" y="488"/>
                      <a:pt x="8216" y="762"/>
                    </a:cubicBezTo>
                    <a:cubicBezTo>
                      <a:pt x="8238" y="1032"/>
                      <a:pt x="8483" y="1217"/>
                      <a:pt x="8751" y="1217"/>
                    </a:cubicBezTo>
                    <a:cubicBezTo>
                      <a:pt x="8767" y="1217"/>
                      <a:pt x="8783" y="1216"/>
                      <a:pt x="8799" y="1215"/>
                    </a:cubicBezTo>
                    <a:lnTo>
                      <a:pt x="8906" y="1203"/>
                    </a:lnTo>
                    <a:lnTo>
                      <a:pt x="8906" y="1203"/>
                    </a:lnTo>
                    <a:cubicBezTo>
                      <a:pt x="7204" y="3191"/>
                      <a:pt x="5156" y="4215"/>
                      <a:pt x="3715" y="4727"/>
                    </a:cubicBezTo>
                    <a:cubicBezTo>
                      <a:pt x="1917" y="5370"/>
                      <a:pt x="524" y="5429"/>
                      <a:pt x="500" y="5429"/>
                    </a:cubicBezTo>
                    <a:cubicBezTo>
                      <a:pt x="227" y="5441"/>
                      <a:pt x="0" y="5679"/>
                      <a:pt x="12" y="5965"/>
                    </a:cubicBezTo>
                    <a:cubicBezTo>
                      <a:pt x="24" y="6239"/>
                      <a:pt x="250" y="6453"/>
                      <a:pt x="524" y="6453"/>
                    </a:cubicBezTo>
                    <a:lnTo>
                      <a:pt x="536" y="6453"/>
                    </a:lnTo>
                    <a:cubicBezTo>
                      <a:pt x="596" y="6453"/>
                      <a:pt x="2084" y="6394"/>
                      <a:pt x="4037" y="5703"/>
                    </a:cubicBezTo>
                    <a:cubicBezTo>
                      <a:pt x="5132" y="5322"/>
                      <a:pt x="6156" y="4798"/>
                      <a:pt x="7096" y="4167"/>
                    </a:cubicBezTo>
                    <a:cubicBezTo>
                      <a:pt x="7168" y="4120"/>
                      <a:pt x="7192" y="4013"/>
                      <a:pt x="7144" y="3941"/>
                    </a:cubicBezTo>
                    <a:cubicBezTo>
                      <a:pt x="7113" y="3895"/>
                      <a:pt x="7058" y="3869"/>
                      <a:pt x="7003" y="3869"/>
                    </a:cubicBezTo>
                    <a:cubicBezTo>
                      <a:pt x="6973" y="3869"/>
                      <a:pt x="6943" y="3877"/>
                      <a:pt x="6918" y="3893"/>
                    </a:cubicBezTo>
                    <a:cubicBezTo>
                      <a:pt x="5989" y="4513"/>
                      <a:pt x="5001" y="5025"/>
                      <a:pt x="3929" y="5394"/>
                    </a:cubicBezTo>
                    <a:cubicBezTo>
                      <a:pt x="2024" y="6084"/>
                      <a:pt x="596" y="6120"/>
                      <a:pt x="536" y="6120"/>
                    </a:cubicBezTo>
                    <a:cubicBezTo>
                      <a:pt x="429" y="6120"/>
                      <a:pt x="358" y="6049"/>
                      <a:pt x="358" y="5953"/>
                    </a:cubicBezTo>
                    <a:cubicBezTo>
                      <a:pt x="358" y="5846"/>
                      <a:pt x="429" y="5751"/>
                      <a:pt x="536" y="5751"/>
                    </a:cubicBezTo>
                    <a:cubicBezTo>
                      <a:pt x="548" y="5751"/>
                      <a:pt x="1989" y="5691"/>
                      <a:pt x="3834" y="5036"/>
                    </a:cubicBezTo>
                    <a:cubicBezTo>
                      <a:pt x="5406" y="4489"/>
                      <a:pt x="7632" y="3346"/>
                      <a:pt x="9454" y="1084"/>
                    </a:cubicBezTo>
                    <a:cubicBezTo>
                      <a:pt x="9534" y="969"/>
                      <a:pt x="9459" y="809"/>
                      <a:pt x="9315" y="809"/>
                    </a:cubicBezTo>
                    <a:cubicBezTo>
                      <a:pt x="9310" y="809"/>
                      <a:pt x="9304" y="809"/>
                      <a:pt x="9299" y="810"/>
                    </a:cubicBezTo>
                    <a:lnTo>
                      <a:pt x="8775" y="869"/>
                    </a:lnTo>
                    <a:cubicBezTo>
                      <a:pt x="8768" y="870"/>
                      <a:pt x="8761" y="871"/>
                      <a:pt x="8754" y="871"/>
                    </a:cubicBezTo>
                    <a:cubicBezTo>
                      <a:pt x="8676" y="871"/>
                      <a:pt x="8595" y="815"/>
                      <a:pt x="8573" y="738"/>
                    </a:cubicBezTo>
                    <a:cubicBezTo>
                      <a:pt x="8537" y="631"/>
                      <a:pt x="8620" y="512"/>
                      <a:pt x="8740" y="500"/>
                    </a:cubicBezTo>
                    <a:lnTo>
                      <a:pt x="10133" y="322"/>
                    </a:lnTo>
                    <a:cubicBezTo>
                      <a:pt x="10139" y="321"/>
                      <a:pt x="10146" y="320"/>
                      <a:pt x="10153" y="320"/>
                    </a:cubicBezTo>
                    <a:cubicBezTo>
                      <a:pt x="10253" y="320"/>
                      <a:pt x="10347" y="400"/>
                      <a:pt x="10347" y="500"/>
                    </a:cubicBezTo>
                    <a:lnTo>
                      <a:pt x="10347" y="1893"/>
                    </a:lnTo>
                    <a:cubicBezTo>
                      <a:pt x="10347" y="2000"/>
                      <a:pt x="10252" y="2072"/>
                      <a:pt x="10168" y="2072"/>
                    </a:cubicBezTo>
                    <a:cubicBezTo>
                      <a:pt x="10073" y="2072"/>
                      <a:pt x="9990" y="1988"/>
                      <a:pt x="9990" y="1893"/>
                    </a:cubicBezTo>
                    <a:lnTo>
                      <a:pt x="9990" y="1477"/>
                    </a:lnTo>
                    <a:cubicBezTo>
                      <a:pt x="9990" y="1417"/>
                      <a:pt x="9942" y="1346"/>
                      <a:pt x="9883" y="1334"/>
                    </a:cubicBezTo>
                    <a:cubicBezTo>
                      <a:pt x="9866" y="1324"/>
                      <a:pt x="9848" y="1319"/>
                      <a:pt x="9830" y="1319"/>
                    </a:cubicBezTo>
                    <a:cubicBezTo>
                      <a:pt x="9784" y="1319"/>
                      <a:pt x="9738" y="1347"/>
                      <a:pt x="9704" y="1381"/>
                    </a:cubicBezTo>
                    <a:cubicBezTo>
                      <a:pt x="9085" y="2119"/>
                      <a:pt x="8394" y="2810"/>
                      <a:pt x="7632" y="3382"/>
                    </a:cubicBezTo>
                    <a:cubicBezTo>
                      <a:pt x="7561" y="3441"/>
                      <a:pt x="7537" y="3548"/>
                      <a:pt x="7597" y="3608"/>
                    </a:cubicBezTo>
                    <a:cubicBezTo>
                      <a:pt x="7635" y="3646"/>
                      <a:pt x="7692" y="3674"/>
                      <a:pt x="7744" y="3674"/>
                    </a:cubicBezTo>
                    <a:cubicBezTo>
                      <a:pt x="7773" y="3674"/>
                      <a:pt x="7801" y="3665"/>
                      <a:pt x="7823" y="3643"/>
                    </a:cubicBezTo>
                    <a:cubicBezTo>
                      <a:pt x="8489" y="3131"/>
                      <a:pt x="9109" y="2548"/>
                      <a:pt x="9656" y="1917"/>
                    </a:cubicBezTo>
                    <a:cubicBezTo>
                      <a:pt x="9668" y="2179"/>
                      <a:pt x="9894" y="2405"/>
                      <a:pt x="10156" y="2405"/>
                    </a:cubicBezTo>
                    <a:cubicBezTo>
                      <a:pt x="10442" y="2405"/>
                      <a:pt x="10668" y="2179"/>
                      <a:pt x="10668" y="1893"/>
                    </a:cubicBezTo>
                    <a:lnTo>
                      <a:pt x="10668" y="500"/>
                    </a:lnTo>
                    <a:cubicBezTo>
                      <a:pt x="10621" y="369"/>
                      <a:pt x="10561" y="238"/>
                      <a:pt x="10466" y="131"/>
                    </a:cubicBezTo>
                    <a:cubicBezTo>
                      <a:pt x="10382" y="48"/>
                      <a:pt x="10270" y="0"/>
                      <a:pt x="10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6" name="Google Shape;516;p25"/>
          <p:cNvSpPr/>
          <p:nvPr/>
        </p:nvSpPr>
        <p:spPr>
          <a:xfrm>
            <a:off x="4304177" y="3330766"/>
            <a:ext cx="540006" cy="539997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1591275" y="40741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1735675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1880050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4402075" y="40741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4546475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4690850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204300" y="40741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348700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493075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 txBox="1"/>
          <p:nvPr/>
        </p:nvSpPr>
        <p:spPr>
          <a:xfrm>
            <a:off x="540000" y="2258775"/>
            <a:ext cx="2455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Connaître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les sites touristiques avec un simple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clic.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7" name="Google Shape;527;p25"/>
          <p:cNvGrpSpPr/>
          <p:nvPr/>
        </p:nvGrpSpPr>
        <p:grpSpPr>
          <a:xfrm>
            <a:off x="1529763" y="3332583"/>
            <a:ext cx="475675" cy="536394"/>
            <a:chOff x="4193490" y="3350084"/>
            <a:chExt cx="289939" cy="334661"/>
          </a:xfrm>
        </p:grpSpPr>
        <p:sp>
          <p:nvSpPr>
            <p:cNvPr id="528" name="Google Shape;528;p25"/>
            <p:cNvSpPr/>
            <p:nvPr/>
          </p:nvSpPr>
          <p:spPr>
            <a:xfrm>
              <a:off x="4193490" y="3350084"/>
              <a:ext cx="246364" cy="150110"/>
            </a:xfrm>
            <a:custGeom>
              <a:rect b="b" l="l" r="r" t="t"/>
              <a:pathLst>
                <a:path extrusionOk="0" h="4716" w="774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193872" y="3405023"/>
              <a:ext cx="9517" cy="44753"/>
            </a:xfrm>
            <a:custGeom>
              <a:rect b="b" l="l" r="r" t="t"/>
              <a:pathLst>
                <a:path extrusionOk="0" h="1406" w="299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4275356" y="3444460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4275356" y="3463781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4223442" y="3439527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4275356" y="3525913"/>
              <a:ext cx="128116" cy="9517"/>
            </a:xfrm>
            <a:custGeom>
              <a:rect b="b" l="l" r="r" t="t"/>
              <a:pathLst>
                <a:path extrusionOk="0" h="299" w="4025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4275356" y="3544884"/>
              <a:ext cx="128116" cy="9485"/>
            </a:xfrm>
            <a:custGeom>
              <a:rect b="b" l="l" r="r" t="t"/>
              <a:pathLst>
                <a:path extrusionOk="0" h="298" w="4025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4223442" y="3521011"/>
              <a:ext cx="38673" cy="38673"/>
            </a:xfrm>
            <a:custGeom>
              <a:rect b="b" l="l" r="r" t="t"/>
              <a:pathLst>
                <a:path extrusionOk="0" h="1215" w="1215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4223442" y="3602464"/>
              <a:ext cx="38673" cy="38705"/>
            </a:xfrm>
            <a:custGeom>
              <a:rect b="b" l="l" r="r" t="t"/>
              <a:pathLst>
                <a:path extrusionOk="0" h="1216" w="1215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4193872" y="3460375"/>
              <a:ext cx="289558" cy="224370"/>
            </a:xfrm>
            <a:custGeom>
              <a:rect b="b" l="l" r="r" t="t"/>
              <a:pathLst>
                <a:path extrusionOk="0" h="7049" w="9097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543" name="Google Shape;5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26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Segment des Clients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545" name="Google Shape;545;p26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546" name="Google Shape;546;p26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6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6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6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6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6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6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6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Google Shape;567;p26"/>
          <p:cNvSpPr/>
          <p:nvPr/>
        </p:nvSpPr>
        <p:spPr>
          <a:xfrm>
            <a:off x="4212000" y="32407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6"/>
          <p:cNvSpPr/>
          <p:nvPr/>
        </p:nvSpPr>
        <p:spPr>
          <a:xfrm>
            <a:off x="1407588" y="32407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6"/>
          <p:cNvSpPr txBox="1"/>
          <p:nvPr/>
        </p:nvSpPr>
        <p:spPr>
          <a:xfrm>
            <a:off x="3268200" y="2258775"/>
            <a:ext cx="2667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Participer aux évènements,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manifestations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... dans les villes/régions algériennes.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26"/>
          <p:cNvSpPr txBox="1"/>
          <p:nvPr/>
        </p:nvSpPr>
        <p:spPr>
          <a:xfrm>
            <a:off x="5967000" y="2287950"/>
            <a:ext cx="2937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Établissements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hébergements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 événements (Hotels,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Restaurants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…)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1" name="Google Shape;571;p26"/>
          <p:cNvSpPr txBox="1"/>
          <p:nvPr/>
        </p:nvSpPr>
        <p:spPr>
          <a:xfrm>
            <a:off x="540000" y="18242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87250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Touriste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72" name="Google Shape;572;p26"/>
          <p:cNvSpPr txBox="1"/>
          <p:nvPr/>
        </p:nvSpPr>
        <p:spPr>
          <a:xfrm>
            <a:off x="3344400" y="18242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Participants </a:t>
            </a: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d'événements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73" name="Google Shape;573;p26"/>
          <p:cNvSpPr txBox="1"/>
          <p:nvPr/>
        </p:nvSpPr>
        <p:spPr>
          <a:xfrm>
            <a:off x="6148800" y="1824225"/>
            <a:ext cx="257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Etablissements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74" name="Google Shape;574;p26"/>
          <p:cNvSpPr/>
          <p:nvPr/>
        </p:nvSpPr>
        <p:spPr>
          <a:xfrm>
            <a:off x="1591275" y="40741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6"/>
          <p:cNvSpPr/>
          <p:nvPr/>
        </p:nvSpPr>
        <p:spPr>
          <a:xfrm>
            <a:off x="1735675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6"/>
          <p:cNvSpPr/>
          <p:nvPr/>
        </p:nvSpPr>
        <p:spPr>
          <a:xfrm>
            <a:off x="1880050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6"/>
          <p:cNvSpPr/>
          <p:nvPr/>
        </p:nvSpPr>
        <p:spPr>
          <a:xfrm>
            <a:off x="4402075" y="40741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6"/>
          <p:cNvSpPr/>
          <p:nvPr/>
        </p:nvSpPr>
        <p:spPr>
          <a:xfrm>
            <a:off x="7016400" y="32407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6"/>
          <p:cNvSpPr/>
          <p:nvPr/>
        </p:nvSpPr>
        <p:spPr>
          <a:xfrm>
            <a:off x="4546475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6"/>
          <p:cNvSpPr/>
          <p:nvPr/>
        </p:nvSpPr>
        <p:spPr>
          <a:xfrm>
            <a:off x="4690850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6"/>
          <p:cNvSpPr/>
          <p:nvPr/>
        </p:nvSpPr>
        <p:spPr>
          <a:xfrm>
            <a:off x="7204300" y="40741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6"/>
          <p:cNvSpPr/>
          <p:nvPr/>
        </p:nvSpPr>
        <p:spPr>
          <a:xfrm>
            <a:off x="7348700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6"/>
          <p:cNvSpPr/>
          <p:nvPr/>
        </p:nvSpPr>
        <p:spPr>
          <a:xfrm>
            <a:off x="7493075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6"/>
          <p:cNvSpPr txBox="1"/>
          <p:nvPr/>
        </p:nvSpPr>
        <p:spPr>
          <a:xfrm>
            <a:off x="540000" y="2258775"/>
            <a:ext cx="2455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écouvrir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les lieux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touristiques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et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culturels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 régions algériennes.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85" name="Google Shape;585;p26"/>
          <p:cNvGrpSpPr/>
          <p:nvPr/>
        </p:nvGrpSpPr>
        <p:grpSpPr>
          <a:xfrm>
            <a:off x="1529771" y="3330776"/>
            <a:ext cx="475666" cy="539987"/>
            <a:chOff x="5289631" y="1500214"/>
            <a:chExt cx="332355" cy="354974"/>
          </a:xfrm>
        </p:grpSpPr>
        <p:sp>
          <p:nvSpPr>
            <p:cNvPr id="586" name="Google Shape;586;p26"/>
            <p:cNvSpPr/>
            <p:nvPr/>
          </p:nvSpPr>
          <p:spPr>
            <a:xfrm>
              <a:off x="5432603" y="1667040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5416763" y="162807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5483893" y="1628074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5411093" y="1611474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5478254" y="1611474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5289631" y="1500214"/>
              <a:ext cx="332355" cy="354974"/>
            </a:xfrm>
            <a:custGeom>
              <a:rect b="b" l="l" r="r" t="t"/>
              <a:pathLst>
                <a:path extrusionOk="0" h="11205" w="10491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26"/>
          <p:cNvGrpSpPr/>
          <p:nvPr/>
        </p:nvGrpSpPr>
        <p:grpSpPr>
          <a:xfrm>
            <a:off x="7151380" y="3330787"/>
            <a:ext cx="475642" cy="539983"/>
            <a:chOff x="4897750" y="1968317"/>
            <a:chExt cx="279132" cy="358364"/>
          </a:xfrm>
        </p:grpSpPr>
        <p:sp>
          <p:nvSpPr>
            <p:cNvPr id="593" name="Google Shape;593;p26"/>
            <p:cNvSpPr/>
            <p:nvPr/>
          </p:nvSpPr>
          <p:spPr>
            <a:xfrm>
              <a:off x="4997700" y="2075427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6"/>
            <p:cNvSpPr/>
            <p:nvPr/>
          </p:nvSpPr>
          <p:spPr>
            <a:xfrm>
              <a:off x="5064830" y="2075427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56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6"/>
            <p:cNvSpPr/>
            <p:nvPr/>
          </p:nvSpPr>
          <p:spPr>
            <a:xfrm>
              <a:off x="5013920" y="2115122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cubicBezTo>
                    <a:pt x="203" y="414"/>
                    <a:pt x="441" y="510"/>
                    <a:pt x="691" y="510"/>
                  </a:cubicBezTo>
                  <a:cubicBezTo>
                    <a:pt x="953" y="510"/>
                    <a:pt x="1203" y="414"/>
                    <a:pt x="1334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34" y="15"/>
                    <a:pt x="1292" y="1"/>
                    <a:pt x="1251" y="1"/>
                  </a:cubicBezTo>
                  <a:cubicBezTo>
                    <a:pt x="1209" y="1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0" y="176"/>
                    <a:pt x="358" y="105"/>
                    <a:pt x="298" y="45"/>
                  </a:cubicBez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6"/>
            <p:cNvSpPr/>
            <p:nvPr/>
          </p:nvSpPr>
          <p:spPr>
            <a:xfrm>
              <a:off x="4897750" y="1968317"/>
              <a:ext cx="279132" cy="358364"/>
            </a:xfrm>
            <a:custGeom>
              <a:rect b="b" l="l" r="r" t="t"/>
              <a:pathLst>
                <a:path extrusionOk="0" h="11312" w="8811">
                  <a:moveTo>
                    <a:pt x="6108" y="357"/>
                  </a:moveTo>
                  <a:cubicBezTo>
                    <a:pt x="6263" y="357"/>
                    <a:pt x="6418" y="476"/>
                    <a:pt x="6465" y="643"/>
                  </a:cubicBezTo>
                  <a:lnTo>
                    <a:pt x="6668" y="1441"/>
                  </a:lnTo>
                  <a:lnTo>
                    <a:pt x="6180" y="1441"/>
                  </a:lnTo>
                  <a:cubicBezTo>
                    <a:pt x="6084" y="1441"/>
                    <a:pt x="6013" y="1524"/>
                    <a:pt x="6013" y="1607"/>
                  </a:cubicBezTo>
                  <a:cubicBezTo>
                    <a:pt x="6013" y="1703"/>
                    <a:pt x="6084" y="1774"/>
                    <a:pt x="6180" y="1774"/>
                  </a:cubicBezTo>
                  <a:lnTo>
                    <a:pt x="6763" y="1774"/>
                  </a:lnTo>
                  <a:lnTo>
                    <a:pt x="6846" y="2143"/>
                  </a:lnTo>
                  <a:lnTo>
                    <a:pt x="1965" y="2143"/>
                  </a:lnTo>
                  <a:lnTo>
                    <a:pt x="2024" y="1774"/>
                  </a:lnTo>
                  <a:lnTo>
                    <a:pt x="5430" y="1774"/>
                  </a:lnTo>
                  <a:cubicBezTo>
                    <a:pt x="5525" y="1774"/>
                    <a:pt x="5596" y="1703"/>
                    <a:pt x="5596" y="1607"/>
                  </a:cubicBezTo>
                  <a:cubicBezTo>
                    <a:pt x="5596" y="1524"/>
                    <a:pt x="5525" y="1441"/>
                    <a:pt x="5430" y="1441"/>
                  </a:cubicBezTo>
                  <a:lnTo>
                    <a:pt x="2120" y="1441"/>
                  </a:lnTo>
                  <a:lnTo>
                    <a:pt x="2322" y="643"/>
                  </a:lnTo>
                  <a:cubicBezTo>
                    <a:pt x="2370" y="476"/>
                    <a:pt x="2513" y="357"/>
                    <a:pt x="2679" y="357"/>
                  </a:cubicBezTo>
                  <a:close/>
                  <a:moveTo>
                    <a:pt x="2262" y="2477"/>
                  </a:moveTo>
                  <a:lnTo>
                    <a:pt x="2262" y="3012"/>
                  </a:lnTo>
                  <a:cubicBezTo>
                    <a:pt x="2262" y="3120"/>
                    <a:pt x="2179" y="3203"/>
                    <a:pt x="2072" y="3203"/>
                  </a:cubicBezTo>
                  <a:lnTo>
                    <a:pt x="1881" y="3203"/>
                  </a:lnTo>
                  <a:lnTo>
                    <a:pt x="1881" y="2477"/>
                  </a:lnTo>
                  <a:close/>
                  <a:moveTo>
                    <a:pt x="6858" y="2477"/>
                  </a:moveTo>
                  <a:lnTo>
                    <a:pt x="6858" y="3203"/>
                  </a:lnTo>
                  <a:lnTo>
                    <a:pt x="6668" y="3203"/>
                  </a:lnTo>
                  <a:cubicBezTo>
                    <a:pt x="6561" y="3203"/>
                    <a:pt x="6477" y="3108"/>
                    <a:pt x="6477" y="3012"/>
                  </a:cubicBezTo>
                  <a:lnTo>
                    <a:pt x="6477" y="2477"/>
                  </a:lnTo>
                  <a:close/>
                  <a:moveTo>
                    <a:pt x="6144" y="2489"/>
                  </a:moveTo>
                  <a:lnTo>
                    <a:pt x="6144" y="3024"/>
                  </a:lnTo>
                  <a:cubicBezTo>
                    <a:pt x="6144" y="3310"/>
                    <a:pt x="6382" y="3548"/>
                    <a:pt x="6668" y="3548"/>
                  </a:cubicBezTo>
                  <a:lnTo>
                    <a:pt x="6942" y="3548"/>
                  </a:lnTo>
                  <a:cubicBezTo>
                    <a:pt x="7013" y="3548"/>
                    <a:pt x="7085" y="3572"/>
                    <a:pt x="7144" y="3632"/>
                  </a:cubicBezTo>
                  <a:cubicBezTo>
                    <a:pt x="7204" y="3691"/>
                    <a:pt x="7215" y="3774"/>
                    <a:pt x="7215" y="3846"/>
                  </a:cubicBezTo>
                  <a:cubicBezTo>
                    <a:pt x="7204" y="3977"/>
                    <a:pt x="7073" y="4096"/>
                    <a:pt x="6918" y="4096"/>
                  </a:cubicBezTo>
                  <a:lnTo>
                    <a:pt x="6846" y="4096"/>
                  </a:lnTo>
                  <a:lnTo>
                    <a:pt x="6846" y="4084"/>
                  </a:lnTo>
                  <a:cubicBezTo>
                    <a:pt x="6846" y="3989"/>
                    <a:pt x="6775" y="3917"/>
                    <a:pt x="6680" y="3917"/>
                  </a:cubicBezTo>
                  <a:cubicBezTo>
                    <a:pt x="6596" y="3917"/>
                    <a:pt x="6525" y="3989"/>
                    <a:pt x="6525" y="4084"/>
                  </a:cubicBezTo>
                  <a:cubicBezTo>
                    <a:pt x="6525" y="5263"/>
                    <a:pt x="5572" y="6215"/>
                    <a:pt x="4394" y="6215"/>
                  </a:cubicBezTo>
                  <a:cubicBezTo>
                    <a:pt x="3203" y="6215"/>
                    <a:pt x="2251" y="5263"/>
                    <a:pt x="2251" y="4084"/>
                  </a:cubicBezTo>
                  <a:cubicBezTo>
                    <a:pt x="2251" y="3989"/>
                    <a:pt x="2179" y="3917"/>
                    <a:pt x="2084" y="3917"/>
                  </a:cubicBezTo>
                  <a:cubicBezTo>
                    <a:pt x="2001" y="3917"/>
                    <a:pt x="1917" y="3989"/>
                    <a:pt x="1917" y="4084"/>
                  </a:cubicBezTo>
                  <a:lnTo>
                    <a:pt x="1917" y="4096"/>
                  </a:lnTo>
                  <a:lnTo>
                    <a:pt x="1822" y="4096"/>
                  </a:lnTo>
                  <a:cubicBezTo>
                    <a:pt x="1739" y="4096"/>
                    <a:pt x="1667" y="4072"/>
                    <a:pt x="1608" y="4013"/>
                  </a:cubicBezTo>
                  <a:cubicBezTo>
                    <a:pt x="1548" y="3953"/>
                    <a:pt x="1536" y="3870"/>
                    <a:pt x="1536" y="3798"/>
                  </a:cubicBezTo>
                  <a:cubicBezTo>
                    <a:pt x="1548" y="3667"/>
                    <a:pt x="1679" y="3548"/>
                    <a:pt x="1834" y="3548"/>
                  </a:cubicBezTo>
                  <a:lnTo>
                    <a:pt x="2072" y="3548"/>
                  </a:lnTo>
                  <a:cubicBezTo>
                    <a:pt x="2358" y="3548"/>
                    <a:pt x="2584" y="3310"/>
                    <a:pt x="2584" y="3024"/>
                  </a:cubicBezTo>
                  <a:lnTo>
                    <a:pt x="2584" y="2489"/>
                  </a:lnTo>
                  <a:close/>
                  <a:moveTo>
                    <a:pt x="2989" y="6894"/>
                  </a:moveTo>
                  <a:cubicBezTo>
                    <a:pt x="3013" y="6894"/>
                    <a:pt x="3024" y="6894"/>
                    <a:pt x="3036" y="6906"/>
                  </a:cubicBezTo>
                  <a:cubicBezTo>
                    <a:pt x="3227" y="7120"/>
                    <a:pt x="3513" y="7263"/>
                    <a:pt x="3858" y="7358"/>
                  </a:cubicBezTo>
                  <a:lnTo>
                    <a:pt x="3858" y="7370"/>
                  </a:lnTo>
                  <a:lnTo>
                    <a:pt x="3858" y="8120"/>
                  </a:lnTo>
                  <a:cubicBezTo>
                    <a:pt x="3334" y="8025"/>
                    <a:pt x="2858" y="7799"/>
                    <a:pt x="2536" y="7465"/>
                  </a:cubicBezTo>
                  <a:lnTo>
                    <a:pt x="2929" y="6918"/>
                  </a:lnTo>
                  <a:cubicBezTo>
                    <a:pt x="2953" y="6906"/>
                    <a:pt x="2965" y="6894"/>
                    <a:pt x="2989" y="6894"/>
                  </a:cubicBezTo>
                  <a:close/>
                  <a:moveTo>
                    <a:pt x="5763" y="6894"/>
                  </a:moveTo>
                  <a:cubicBezTo>
                    <a:pt x="5775" y="6894"/>
                    <a:pt x="5799" y="6906"/>
                    <a:pt x="5822" y="6918"/>
                  </a:cubicBezTo>
                  <a:lnTo>
                    <a:pt x="6227" y="7465"/>
                  </a:lnTo>
                  <a:cubicBezTo>
                    <a:pt x="5894" y="7799"/>
                    <a:pt x="5418" y="8025"/>
                    <a:pt x="4894" y="8120"/>
                  </a:cubicBezTo>
                  <a:lnTo>
                    <a:pt x="4894" y="7370"/>
                  </a:lnTo>
                  <a:lnTo>
                    <a:pt x="4894" y="7358"/>
                  </a:lnTo>
                  <a:cubicBezTo>
                    <a:pt x="5239" y="7263"/>
                    <a:pt x="5525" y="7120"/>
                    <a:pt x="5715" y="6906"/>
                  </a:cubicBezTo>
                  <a:cubicBezTo>
                    <a:pt x="5727" y="6894"/>
                    <a:pt x="5751" y="6894"/>
                    <a:pt x="5763" y="6894"/>
                  </a:cubicBezTo>
                  <a:close/>
                  <a:moveTo>
                    <a:pt x="5465" y="6299"/>
                  </a:moveTo>
                  <a:lnTo>
                    <a:pt x="5465" y="6727"/>
                  </a:lnTo>
                  <a:cubicBezTo>
                    <a:pt x="5310" y="6882"/>
                    <a:pt x="5096" y="6989"/>
                    <a:pt x="4834" y="7049"/>
                  </a:cubicBezTo>
                  <a:cubicBezTo>
                    <a:pt x="4668" y="7084"/>
                    <a:pt x="4572" y="7227"/>
                    <a:pt x="4572" y="7370"/>
                  </a:cubicBezTo>
                  <a:lnTo>
                    <a:pt x="4572" y="8144"/>
                  </a:lnTo>
                  <a:cubicBezTo>
                    <a:pt x="4513" y="8150"/>
                    <a:pt x="4450" y="8153"/>
                    <a:pt x="4388" y="8153"/>
                  </a:cubicBezTo>
                  <a:cubicBezTo>
                    <a:pt x="4325" y="8153"/>
                    <a:pt x="4263" y="8150"/>
                    <a:pt x="4203" y="8144"/>
                  </a:cubicBezTo>
                  <a:lnTo>
                    <a:pt x="4203" y="7370"/>
                  </a:lnTo>
                  <a:cubicBezTo>
                    <a:pt x="4203" y="7203"/>
                    <a:pt x="4096" y="7072"/>
                    <a:pt x="3941" y="7049"/>
                  </a:cubicBezTo>
                  <a:cubicBezTo>
                    <a:pt x="3691" y="6989"/>
                    <a:pt x="3465" y="6870"/>
                    <a:pt x="3322" y="6727"/>
                  </a:cubicBezTo>
                  <a:lnTo>
                    <a:pt x="3322" y="6299"/>
                  </a:lnTo>
                  <a:cubicBezTo>
                    <a:pt x="3644" y="6465"/>
                    <a:pt x="4001" y="6549"/>
                    <a:pt x="4394" y="6549"/>
                  </a:cubicBezTo>
                  <a:cubicBezTo>
                    <a:pt x="4775" y="6549"/>
                    <a:pt x="5132" y="6465"/>
                    <a:pt x="5465" y="6299"/>
                  </a:cubicBezTo>
                  <a:close/>
                  <a:moveTo>
                    <a:pt x="2691" y="0"/>
                  </a:moveTo>
                  <a:cubicBezTo>
                    <a:pt x="2382" y="0"/>
                    <a:pt x="2096" y="226"/>
                    <a:pt x="2024" y="524"/>
                  </a:cubicBezTo>
                  <a:lnTo>
                    <a:pt x="1596" y="2250"/>
                  </a:lnTo>
                  <a:lnTo>
                    <a:pt x="1596" y="2298"/>
                  </a:lnTo>
                  <a:lnTo>
                    <a:pt x="1596" y="3251"/>
                  </a:lnTo>
                  <a:cubicBezTo>
                    <a:pt x="1393" y="3334"/>
                    <a:pt x="1262" y="3512"/>
                    <a:pt x="1239" y="3727"/>
                  </a:cubicBezTo>
                  <a:cubicBezTo>
                    <a:pt x="1215" y="3905"/>
                    <a:pt x="1274" y="4072"/>
                    <a:pt x="1381" y="4203"/>
                  </a:cubicBezTo>
                  <a:cubicBezTo>
                    <a:pt x="1500" y="4334"/>
                    <a:pt x="1667" y="4394"/>
                    <a:pt x="1834" y="4394"/>
                  </a:cubicBezTo>
                  <a:lnTo>
                    <a:pt x="1953" y="4394"/>
                  </a:lnTo>
                  <a:cubicBezTo>
                    <a:pt x="2048" y="5096"/>
                    <a:pt x="2441" y="5691"/>
                    <a:pt x="2989" y="6072"/>
                  </a:cubicBezTo>
                  <a:lnTo>
                    <a:pt x="2989" y="6537"/>
                  </a:lnTo>
                  <a:cubicBezTo>
                    <a:pt x="2870" y="6537"/>
                    <a:pt x="2763" y="6596"/>
                    <a:pt x="2691" y="6703"/>
                  </a:cubicBezTo>
                  <a:lnTo>
                    <a:pt x="2215" y="7346"/>
                  </a:lnTo>
                  <a:lnTo>
                    <a:pt x="881" y="7739"/>
                  </a:lnTo>
                  <a:cubicBezTo>
                    <a:pt x="357" y="7894"/>
                    <a:pt x="0" y="8382"/>
                    <a:pt x="0" y="8918"/>
                  </a:cubicBezTo>
                  <a:lnTo>
                    <a:pt x="0" y="11132"/>
                  </a:lnTo>
                  <a:cubicBezTo>
                    <a:pt x="0" y="11228"/>
                    <a:pt x="72" y="11299"/>
                    <a:pt x="167" y="11299"/>
                  </a:cubicBezTo>
                  <a:cubicBezTo>
                    <a:pt x="250" y="11299"/>
                    <a:pt x="322" y="11228"/>
                    <a:pt x="322" y="11132"/>
                  </a:cubicBezTo>
                  <a:lnTo>
                    <a:pt x="322" y="8918"/>
                  </a:lnTo>
                  <a:cubicBezTo>
                    <a:pt x="322" y="8513"/>
                    <a:pt x="596" y="8180"/>
                    <a:pt x="965" y="8061"/>
                  </a:cubicBezTo>
                  <a:lnTo>
                    <a:pt x="2322" y="7656"/>
                  </a:lnTo>
                  <a:cubicBezTo>
                    <a:pt x="2501" y="7846"/>
                    <a:pt x="2727" y="8001"/>
                    <a:pt x="2977" y="8132"/>
                  </a:cubicBezTo>
                  <a:lnTo>
                    <a:pt x="2286" y="8132"/>
                  </a:lnTo>
                  <a:cubicBezTo>
                    <a:pt x="1810" y="8132"/>
                    <a:pt x="1417" y="8513"/>
                    <a:pt x="1417" y="9001"/>
                  </a:cubicBezTo>
                  <a:cubicBezTo>
                    <a:pt x="1417" y="9096"/>
                    <a:pt x="1489" y="9168"/>
                    <a:pt x="1572" y="9168"/>
                  </a:cubicBezTo>
                  <a:cubicBezTo>
                    <a:pt x="1667" y="9168"/>
                    <a:pt x="1739" y="9096"/>
                    <a:pt x="1739" y="9001"/>
                  </a:cubicBezTo>
                  <a:cubicBezTo>
                    <a:pt x="1739" y="8704"/>
                    <a:pt x="1977" y="8465"/>
                    <a:pt x="2274" y="8465"/>
                  </a:cubicBezTo>
                  <a:lnTo>
                    <a:pt x="4406" y="8465"/>
                  </a:lnTo>
                  <a:cubicBezTo>
                    <a:pt x="5239" y="8465"/>
                    <a:pt x="6001" y="8168"/>
                    <a:pt x="6489" y="7668"/>
                  </a:cubicBezTo>
                  <a:lnTo>
                    <a:pt x="7847" y="8073"/>
                  </a:lnTo>
                  <a:cubicBezTo>
                    <a:pt x="8216" y="8168"/>
                    <a:pt x="8478" y="8537"/>
                    <a:pt x="8478" y="8930"/>
                  </a:cubicBezTo>
                  <a:lnTo>
                    <a:pt x="8478" y="11144"/>
                  </a:lnTo>
                  <a:cubicBezTo>
                    <a:pt x="8478" y="11240"/>
                    <a:pt x="8561" y="11311"/>
                    <a:pt x="8644" y="11311"/>
                  </a:cubicBezTo>
                  <a:cubicBezTo>
                    <a:pt x="8739" y="11311"/>
                    <a:pt x="8811" y="11240"/>
                    <a:pt x="8811" y="11144"/>
                  </a:cubicBezTo>
                  <a:lnTo>
                    <a:pt x="8811" y="8930"/>
                  </a:lnTo>
                  <a:cubicBezTo>
                    <a:pt x="8787" y="8394"/>
                    <a:pt x="8430" y="7918"/>
                    <a:pt x="7906" y="7775"/>
                  </a:cubicBezTo>
                  <a:lnTo>
                    <a:pt x="6561" y="7370"/>
                  </a:lnTo>
                  <a:lnTo>
                    <a:pt x="6084" y="6727"/>
                  </a:lnTo>
                  <a:cubicBezTo>
                    <a:pt x="6013" y="6644"/>
                    <a:pt x="5906" y="6584"/>
                    <a:pt x="5787" y="6572"/>
                  </a:cubicBezTo>
                  <a:lnTo>
                    <a:pt x="5787" y="6108"/>
                  </a:lnTo>
                  <a:cubicBezTo>
                    <a:pt x="6346" y="5715"/>
                    <a:pt x="6727" y="5120"/>
                    <a:pt x="6834" y="4417"/>
                  </a:cubicBezTo>
                  <a:lnTo>
                    <a:pt x="6942" y="4417"/>
                  </a:lnTo>
                  <a:cubicBezTo>
                    <a:pt x="7263" y="4417"/>
                    <a:pt x="7537" y="4179"/>
                    <a:pt x="7561" y="3870"/>
                  </a:cubicBezTo>
                  <a:cubicBezTo>
                    <a:pt x="7573" y="3691"/>
                    <a:pt x="7513" y="3524"/>
                    <a:pt x="7418" y="3393"/>
                  </a:cubicBezTo>
                  <a:cubicBezTo>
                    <a:pt x="7346" y="3334"/>
                    <a:pt x="7299" y="3298"/>
                    <a:pt x="7215" y="3251"/>
                  </a:cubicBezTo>
                  <a:lnTo>
                    <a:pt x="7215" y="2298"/>
                  </a:lnTo>
                  <a:lnTo>
                    <a:pt x="7215" y="2250"/>
                  </a:lnTo>
                  <a:lnTo>
                    <a:pt x="6787" y="524"/>
                  </a:lnTo>
                  <a:cubicBezTo>
                    <a:pt x="6715" y="214"/>
                    <a:pt x="6430" y="0"/>
                    <a:pt x="6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6"/>
            <p:cNvSpPr/>
            <p:nvPr/>
          </p:nvSpPr>
          <p:spPr>
            <a:xfrm>
              <a:off x="4992030" y="20588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3"/>
                    <a:pt x="691" y="167"/>
                  </a:cubicBezTo>
                  <a:cubicBezTo>
                    <a:pt x="691" y="60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6"/>
            <p:cNvSpPr/>
            <p:nvPr/>
          </p:nvSpPr>
          <p:spPr>
            <a:xfrm>
              <a:off x="5059191" y="2058827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3"/>
                    <a:pt x="679" y="167"/>
                  </a:cubicBezTo>
                  <a:cubicBezTo>
                    <a:pt x="679" y="60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6"/>
            <p:cNvSpPr/>
            <p:nvPr/>
          </p:nvSpPr>
          <p:spPr>
            <a:xfrm>
              <a:off x="4941500" y="2271558"/>
              <a:ext cx="10581" cy="55123"/>
            </a:xfrm>
            <a:custGeom>
              <a:rect b="b" l="l" r="r" t="t"/>
              <a:pathLst>
                <a:path extrusionOk="0" h="1740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584"/>
                  </a:lnTo>
                  <a:cubicBezTo>
                    <a:pt x="0" y="1668"/>
                    <a:pt x="84" y="1739"/>
                    <a:pt x="167" y="1739"/>
                  </a:cubicBezTo>
                  <a:cubicBezTo>
                    <a:pt x="250" y="1739"/>
                    <a:pt x="334" y="1668"/>
                    <a:pt x="334" y="1584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6"/>
            <p:cNvSpPr/>
            <p:nvPr/>
          </p:nvSpPr>
          <p:spPr>
            <a:xfrm>
              <a:off x="4963739" y="2254578"/>
              <a:ext cx="10993" cy="10613"/>
            </a:xfrm>
            <a:custGeom>
              <a:rect b="b" l="l" r="r" t="t"/>
              <a:pathLst>
                <a:path extrusionOk="0" h="335" w="347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6"/>
            <p:cNvSpPr/>
            <p:nvPr/>
          </p:nvSpPr>
          <p:spPr>
            <a:xfrm>
              <a:off x="5098791" y="2254578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6"/>
            <p:cNvSpPr/>
            <p:nvPr/>
          </p:nvSpPr>
          <p:spPr>
            <a:xfrm>
              <a:off x="5098791" y="2282868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6"/>
            <p:cNvSpPr/>
            <p:nvPr/>
          </p:nvSpPr>
          <p:spPr>
            <a:xfrm>
              <a:off x="4963739" y="2282868"/>
              <a:ext cx="10993" cy="10613"/>
            </a:xfrm>
            <a:custGeom>
              <a:rect b="b" l="l" r="r" t="t"/>
              <a:pathLst>
                <a:path extrusionOk="0" h="335" w="347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6"/>
            <p:cNvSpPr/>
            <p:nvPr/>
          </p:nvSpPr>
          <p:spPr>
            <a:xfrm>
              <a:off x="5098791" y="2310778"/>
              <a:ext cx="10201" cy="10233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6"/>
            <p:cNvSpPr/>
            <p:nvPr/>
          </p:nvSpPr>
          <p:spPr>
            <a:xfrm>
              <a:off x="4963739" y="2310778"/>
              <a:ext cx="10233" cy="10233"/>
            </a:xfrm>
            <a:custGeom>
              <a:rect b="b" l="l" r="r" t="t"/>
              <a:pathLst>
                <a:path extrusionOk="0" h="323" w="323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68"/>
                  </a:cubicBezTo>
                  <a:cubicBezTo>
                    <a:pt x="322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26"/>
          <p:cNvGrpSpPr/>
          <p:nvPr/>
        </p:nvGrpSpPr>
        <p:grpSpPr>
          <a:xfrm>
            <a:off x="4349279" y="3330780"/>
            <a:ext cx="475660" cy="540005"/>
            <a:chOff x="7144274" y="1500214"/>
            <a:chExt cx="282174" cy="355735"/>
          </a:xfrm>
        </p:grpSpPr>
        <p:sp>
          <p:nvSpPr>
            <p:cNvPr id="607" name="Google Shape;607;p26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6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6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6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18" name="Google Shape;6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27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Adopteurs précoces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620" name="Google Shape;620;p27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621" name="Google Shape;621;p27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2" name="Google Shape;642;p27"/>
          <p:cNvSpPr/>
          <p:nvPr/>
        </p:nvSpPr>
        <p:spPr>
          <a:xfrm>
            <a:off x="5659800" y="32407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2626788" y="32407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7"/>
          <p:cNvSpPr txBox="1"/>
          <p:nvPr/>
        </p:nvSpPr>
        <p:spPr>
          <a:xfrm>
            <a:off x="4716000" y="2258775"/>
            <a:ext cx="2667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Habitude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à l'application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et ses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fonctionnalités.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5" name="Google Shape;645;p27"/>
          <p:cNvSpPr txBox="1"/>
          <p:nvPr/>
        </p:nvSpPr>
        <p:spPr>
          <a:xfrm>
            <a:off x="1690700" y="1824225"/>
            <a:ext cx="275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87250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Touristes </a:t>
            </a: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Étrangers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46" name="Google Shape;646;p27"/>
          <p:cNvSpPr txBox="1"/>
          <p:nvPr/>
        </p:nvSpPr>
        <p:spPr>
          <a:xfrm>
            <a:off x="4716000" y="1824225"/>
            <a:ext cx="2780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Visiteurs </a:t>
            </a: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à Séjours</a:t>
            </a: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longs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47" name="Google Shape;647;p27"/>
          <p:cNvSpPr/>
          <p:nvPr/>
        </p:nvSpPr>
        <p:spPr>
          <a:xfrm>
            <a:off x="2810475" y="40741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2954875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5849875" y="40741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5994275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7"/>
          <p:cNvSpPr txBox="1"/>
          <p:nvPr/>
        </p:nvSpPr>
        <p:spPr>
          <a:xfrm>
            <a:off x="1839200" y="2258775"/>
            <a:ext cx="2455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Touristes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étrangers habitués à la technologie.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52" name="Google Shape;652;p27"/>
          <p:cNvGrpSpPr/>
          <p:nvPr/>
        </p:nvGrpSpPr>
        <p:grpSpPr>
          <a:xfrm>
            <a:off x="2748971" y="3330776"/>
            <a:ext cx="475666" cy="539987"/>
            <a:chOff x="5289631" y="1500214"/>
            <a:chExt cx="332355" cy="354974"/>
          </a:xfrm>
        </p:grpSpPr>
        <p:sp>
          <p:nvSpPr>
            <p:cNvPr id="653" name="Google Shape;653;p27"/>
            <p:cNvSpPr/>
            <p:nvPr/>
          </p:nvSpPr>
          <p:spPr>
            <a:xfrm>
              <a:off x="5432603" y="1667040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5416763" y="162807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5483893" y="1628074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5411093" y="1611474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5478254" y="1611474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5289631" y="1500214"/>
              <a:ext cx="332355" cy="354974"/>
            </a:xfrm>
            <a:custGeom>
              <a:rect b="b" l="l" r="r" t="t"/>
              <a:pathLst>
                <a:path extrusionOk="0" h="11205" w="10491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27"/>
          <p:cNvGrpSpPr/>
          <p:nvPr/>
        </p:nvGrpSpPr>
        <p:grpSpPr>
          <a:xfrm>
            <a:off x="5797079" y="3330780"/>
            <a:ext cx="475660" cy="540005"/>
            <a:chOff x="7144274" y="1500214"/>
            <a:chExt cx="282174" cy="355735"/>
          </a:xfrm>
        </p:grpSpPr>
        <p:sp>
          <p:nvSpPr>
            <p:cNvPr id="660" name="Google Shape;660;p27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671" name="Google Shape;6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28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Métriques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de 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Contrôle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673" name="Google Shape;673;p28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674" name="Google Shape;674;p28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8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8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8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8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8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8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8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8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8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8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5" name="Google Shape;695;p28"/>
          <p:cNvSpPr txBox="1"/>
          <p:nvPr/>
        </p:nvSpPr>
        <p:spPr>
          <a:xfrm>
            <a:off x="840750" y="1797375"/>
            <a:ext cx="76317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Nombre d'utilisateurs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Nombre de lieux/points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d'intérêt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visités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Nombre de circuits visités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Appréciations des utilisateurs sur les lieux, circuits ...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Nombre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cartes visitées.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Google Shape;7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29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702" name="Google Shape;702;p29"/>
          <p:cNvSpPr txBox="1"/>
          <p:nvPr/>
        </p:nvSpPr>
        <p:spPr>
          <a:xfrm>
            <a:off x="1602050" y="1950600"/>
            <a:ext cx="5924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Architecture Générale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703" name="Google Shape;703;p29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704" name="Google Shape;704;p29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30" name="Google Shape;73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1" name="Google Shape;731;p30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732" name="Google Shape;732;p30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3" name="Google Shape;753;p30"/>
          <p:cNvPicPr preferRelativeResize="0"/>
          <p:nvPr/>
        </p:nvPicPr>
        <p:blipFill rotWithShape="1">
          <a:blip r:embed="rId4">
            <a:alphaModFix/>
          </a:blip>
          <a:srcRect b="3419" l="0" r="0" t="3419"/>
          <a:stretch/>
        </p:blipFill>
        <p:spPr>
          <a:xfrm>
            <a:off x="1605725" y="0"/>
            <a:ext cx="538342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759" name="Google Shape;7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1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Interfaces et Utilisateurs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761" name="Google Shape;761;p31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762" name="Google Shape;762;p31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3" name="Google Shape;783;p31"/>
          <p:cNvSpPr/>
          <p:nvPr/>
        </p:nvSpPr>
        <p:spPr>
          <a:xfrm>
            <a:off x="4212000" y="32407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1"/>
          <p:cNvSpPr/>
          <p:nvPr/>
        </p:nvSpPr>
        <p:spPr>
          <a:xfrm>
            <a:off x="1407588" y="32407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1"/>
          <p:cNvSpPr txBox="1"/>
          <p:nvPr/>
        </p:nvSpPr>
        <p:spPr>
          <a:xfrm>
            <a:off x="3268200" y="2258775"/>
            <a:ext cx="2667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Création de Cartes et Génération de Circuits via Un Panel de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Contrôle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Web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6" name="Google Shape;786;p31"/>
          <p:cNvSpPr txBox="1"/>
          <p:nvPr/>
        </p:nvSpPr>
        <p:spPr>
          <a:xfrm>
            <a:off x="6148800" y="2258775"/>
            <a:ext cx="2455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Ajout des Collections Contenu des Lieux Via Une GUI Web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87" name="Google Shape;787;p31"/>
          <p:cNvSpPr txBox="1"/>
          <p:nvPr/>
        </p:nvSpPr>
        <p:spPr>
          <a:xfrm>
            <a:off x="540000" y="18242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87250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Touriste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88" name="Google Shape;788;p31"/>
          <p:cNvSpPr txBox="1"/>
          <p:nvPr/>
        </p:nvSpPr>
        <p:spPr>
          <a:xfrm>
            <a:off x="3344400" y="18242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Employ</a:t>
            </a: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é du Ministère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89" name="Google Shape;789;p31"/>
          <p:cNvSpPr txBox="1"/>
          <p:nvPr/>
        </p:nvSpPr>
        <p:spPr>
          <a:xfrm>
            <a:off x="6148800" y="1824225"/>
            <a:ext cx="257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Responsable des Lieux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90" name="Google Shape;790;p31"/>
          <p:cNvSpPr/>
          <p:nvPr/>
        </p:nvSpPr>
        <p:spPr>
          <a:xfrm>
            <a:off x="1591275" y="40741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1"/>
          <p:cNvSpPr/>
          <p:nvPr/>
        </p:nvSpPr>
        <p:spPr>
          <a:xfrm>
            <a:off x="1735675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1"/>
          <p:cNvSpPr/>
          <p:nvPr/>
        </p:nvSpPr>
        <p:spPr>
          <a:xfrm>
            <a:off x="1880050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1"/>
          <p:cNvSpPr/>
          <p:nvPr/>
        </p:nvSpPr>
        <p:spPr>
          <a:xfrm>
            <a:off x="4402075" y="40741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1"/>
          <p:cNvSpPr/>
          <p:nvPr/>
        </p:nvSpPr>
        <p:spPr>
          <a:xfrm>
            <a:off x="7016400" y="32407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1"/>
          <p:cNvSpPr/>
          <p:nvPr/>
        </p:nvSpPr>
        <p:spPr>
          <a:xfrm>
            <a:off x="4546475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1"/>
          <p:cNvSpPr/>
          <p:nvPr/>
        </p:nvSpPr>
        <p:spPr>
          <a:xfrm>
            <a:off x="4690850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31"/>
          <p:cNvSpPr/>
          <p:nvPr/>
        </p:nvSpPr>
        <p:spPr>
          <a:xfrm>
            <a:off x="7204300" y="40741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31"/>
          <p:cNvSpPr/>
          <p:nvPr/>
        </p:nvSpPr>
        <p:spPr>
          <a:xfrm>
            <a:off x="7348700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1"/>
          <p:cNvSpPr/>
          <p:nvPr/>
        </p:nvSpPr>
        <p:spPr>
          <a:xfrm>
            <a:off x="7493075" y="40741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1"/>
          <p:cNvSpPr txBox="1"/>
          <p:nvPr/>
        </p:nvSpPr>
        <p:spPr>
          <a:xfrm>
            <a:off x="540000" y="2258775"/>
            <a:ext cx="24552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Visite des Cartes, Lieux et S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élection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Circuits via une App Web ou Mobile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1" name="Google Shape;801;p31"/>
          <p:cNvGrpSpPr/>
          <p:nvPr/>
        </p:nvGrpSpPr>
        <p:grpSpPr>
          <a:xfrm>
            <a:off x="1529771" y="3330776"/>
            <a:ext cx="475666" cy="539987"/>
            <a:chOff x="5289631" y="1500214"/>
            <a:chExt cx="332355" cy="354974"/>
          </a:xfrm>
        </p:grpSpPr>
        <p:sp>
          <p:nvSpPr>
            <p:cNvPr id="802" name="Google Shape;802;p31"/>
            <p:cNvSpPr/>
            <p:nvPr/>
          </p:nvSpPr>
          <p:spPr>
            <a:xfrm>
              <a:off x="5432603" y="1667040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5416763" y="162807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5483893" y="1628074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5411093" y="1611474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5478254" y="1611474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5289631" y="1500214"/>
              <a:ext cx="332355" cy="354974"/>
            </a:xfrm>
            <a:custGeom>
              <a:rect b="b" l="l" r="r" t="t"/>
              <a:pathLst>
                <a:path extrusionOk="0" h="11205" w="10491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31"/>
          <p:cNvGrpSpPr/>
          <p:nvPr/>
        </p:nvGrpSpPr>
        <p:grpSpPr>
          <a:xfrm>
            <a:off x="4340566" y="3330780"/>
            <a:ext cx="475647" cy="539991"/>
            <a:chOff x="4897750" y="2415639"/>
            <a:chExt cx="279513" cy="357255"/>
          </a:xfrm>
        </p:grpSpPr>
        <p:sp>
          <p:nvSpPr>
            <p:cNvPr id="809" name="Google Shape;809;p31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31"/>
          <p:cNvGrpSpPr/>
          <p:nvPr/>
        </p:nvGrpSpPr>
        <p:grpSpPr>
          <a:xfrm>
            <a:off x="7151380" y="3330787"/>
            <a:ext cx="475642" cy="539983"/>
            <a:chOff x="4897750" y="1968317"/>
            <a:chExt cx="279132" cy="358364"/>
          </a:xfrm>
        </p:grpSpPr>
        <p:sp>
          <p:nvSpPr>
            <p:cNvPr id="818" name="Google Shape;818;p31"/>
            <p:cNvSpPr/>
            <p:nvPr/>
          </p:nvSpPr>
          <p:spPr>
            <a:xfrm>
              <a:off x="4997700" y="2075427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2" y="512"/>
                    <a:pt x="167" y="512"/>
                  </a:cubicBezTo>
                  <a:cubicBezTo>
                    <a:pt x="250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5064830" y="2075427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56" y="512"/>
                  </a:cubicBezTo>
                  <a:cubicBezTo>
                    <a:pt x="251" y="512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5013920" y="2115122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3" y="1"/>
                  </a:moveTo>
                  <a:cubicBezTo>
                    <a:pt x="140" y="1"/>
                    <a:pt x="96" y="15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cubicBezTo>
                    <a:pt x="203" y="414"/>
                    <a:pt x="441" y="510"/>
                    <a:pt x="691" y="510"/>
                  </a:cubicBezTo>
                  <a:cubicBezTo>
                    <a:pt x="953" y="510"/>
                    <a:pt x="1203" y="414"/>
                    <a:pt x="1334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34" y="15"/>
                    <a:pt x="1292" y="1"/>
                    <a:pt x="1251" y="1"/>
                  </a:cubicBezTo>
                  <a:cubicBezTo>
                    <a:pt x="1209" y="1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0" y="176"/>
                    <a:pt x="358" y="105"/>
                    <a:pt x="298" y="45"/>
                  </a:cubicBezTo>
                  <a:cubicBezTo>
                    <a:pt x="268" y="15"/>
                    <a:pt x="227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4897750" y="1968317"/>
              <a:ext cx="279132" cy="358364"/>
            </a:xfrm>
            <a:custGeom>
              <a:rect b="b" l="l" r="r" t="t"/>
              <a:pathLst>
                <a:path extrusionOk="0" h="11312" w="8811">
                  <a:moveTo>
                    <a:pt x="6108" y="357"/>
                  </a:moveTo>
                  <a:cubicBezTo>
                    <a:pt x="6263" y="357"/>
                    <a:pt x="6418" y="476"/>
                    <a:pt x="6465" y="643"/>
                  </a:cubicBezTo>
                  <a:lnTo>
                    <a:pt x="6668" y="1441"/>
                  </a:lnTo>
                  <a:lnTo>
                    <a:pt x="6180" y="1441"/>
                  </a:lnTo>
                  <a:cubicBezTo>
                    <a:pt x="6084" y="1441"/>
                    <a:pt x="6013" y="1524"/>
                    <a:pt x="6013" y="1607"/>
                  </a:cubicBezTo>
                  <a:cubicBezTo>
                    <a:pt x="6013" y="1703"/>
                    <a:pt x="6084" y="1774"/>
                    <a:pt x="6180" y="1774"/>
                  </a:cubicBezTo>
                  <a:lnTo>
                    <a:pt x="6763" y="1774"/>
                  </a:lnTo>
                  <a:lnTo>
                    <a:pt x="6846" y="2143"/>
                  </a:lnTo>
                  <a:lnTo>
                    <a:pt x="1965" y="2143"/>
                  </a:lnTo>
                  <a:lnTo>
                    <a:pt x="2024" y="1774"/>
                  </a:lnTo>
                  <a:lnTo>
                    <a:pt x="5430" y="1774"/>
                  </a:lnTo>
                  <a:cubicBezTo>
                    <a:pt x="5525" y="1774"/>
                    <a:pt x="5596" y="1703"/>
                    <a:pt x="5596" y="1607"/>
                  </a:cubicBezTo>
                  <a:cubicBezTo>
                    <a:pt x="5596" y="1524"/>
                    <a:pt x="5525" y="1441"/>
                    <a:pt x="5430" y="1441"/>
                  </a:cubicBezTo>
                  <a:lnTo>
                    <a:pt x="2120" y="1441"/>
                  </a:lnTo>
                  <a:lnTo>
                    <a:pt x="2322" y="643"/>
                  </a:lnTo>
                  <a:cubicBezTo>
                    <a:pt x="2370" y="476"/>
                    <a:pt x="2513" y="357"/>
                    <a:pt x="2679" y="357"/>
                  </a:cubicBezTo>
                  <a:close/>
                  <a:moveTo>
                    <a:pt x="2262" y="2477"/>
                  </a:moveTo>
                  <a:lnTo>
                    <a:pt x="2262" y="3012"/>
                  </a:lnTo>
                  <a:cubicBezTo>
                    <a:pt x="2262" y="3120"/>
                    <a:pt x="2179" y="3203"/>
                    <a:pt x="2072" y="3203"/>
                  </a:cubicBezTo>
                  <a:lnTo>
                    <a:pt x="1881" y="3203"/>
                  </a:lnTo>
                  <a:lnTo>
                    <a:pt x="1881" y="2477"/>
                  </a:lnTo>
                  <a:close/>
                  <a:moveTo>
                    <a:pt x="6858" y="2477"/>
                  </a:moveTo>
                  <a:lnTo>
                    <a:pt x="6858" y="3203"/>
                  </a:lnTo>
                  <a:lnTo>
                    <a:pt x="6668" y="3203"/>
                  </a:lnTo>
                  <a:cubicBezTo>
                    <a:pt x="6561" y="3203"/>
                    <a:pt x="6477" y="3108"/>
                    <a:pt x="6477" y="3012"/>
                  </a:cubicBezTo>
                  <a:lnTo>
                    <a:pt x="6477" y="2477"/>
                  </a:lnTo>
                  <a:close/>
                  <a:moveTo>
                    <a:pt x="6144" y="2489"/>
                  </a:moveTo>
                  <a:lnTo>
                    <a:pt x="6144" y="3024"/>
                  </a:lnTo>
                  <a:cubicBezTo>
                    <a:pt x="6144" y="3310"/>
                    <a:pt x="6382" y="3548"/>
                    <a:pt x="6668" y="3548"/>
                  </a:cubicBezTo>
                  <a:lnTo>
                    <a:pt x="6942" y="3548"/>
                  </a:lnTo>
                  <a:cubicBezTo>
                    <a:pt x="7013" y="3548"/>
                    <a:pt x="7085" y="3572"/>
                    <a:pt x="7144" y="3632"/>
                  </a:cubicBezTo>
                  <a:cubicBezTo>
                    <a:pt x="7204" y="3691"/>
                    <a:pt x="7215" y="3774"/>
                    <a:pt x="7215" y="3846"/>
                  </a:cubicBezTo>
                  <a:cubicBezTo>
                    <a:pt x="7204" y="3977"/>
                    <a:pt x="7073" y="4096"/>
                    <a:pt x="6918" y="4096"/>
                  </a:cubicBezTo>
                  <a:lnTo>
                    <a:pt x="6846" y="4096"/>
                  </a:lnTo>
                  <a:lnTo>
                    <a:pt x="6846" y="4084"/>
                  </a:lnTo>
                  <a:cubicBezTo>
                    <a:pt x="6846" y="3989"/>
                    <a:pt x="6775" y="3917"/>
                    <a:pt x="6680" y="3917"/>
                  </a:cubicBezTo>
                  <a:cubicBezTo>
                    <a:pt x="6596" y="3917"/>
                    <a:pt x="6525" y="3989"/>
                    <a:pt x="6525" y="4084"/>
                  </a:cubicBezTo>
                  <a:cubicBezTo>
                    <a:pt x="6525" y="5263"/>
                    <a:pt x="5572" y="6215"/>
                    <a:pt x="4394" y="6215"/>
                  </a:cubicBezTo>
                  <a:cubicBezTo>
                    <a:pt x="3203" y="6215"/>
                    <a:pt x="2251" y="5263"/>
                    <a:pt x="2251" y="4084"/>
                  </a:cubicBezTo>
                  <a:cubicBezTo>
                    <a:pt x="2251" y="3989"/>
                    <a:pt x="2179" y="3917"/>
                    <a:pt x="2084" y="3917"/>
                  </a:cubicBezTo>
                  <a:cubicBezTo>
                    <a:pt x="2001" y="3917"/>
                    <a:pt x="1917" y="3989"/>
                    <a:pt x="1917" y="4084"/>
                  </a:cubicBezTo>
                  <a:lnTo>
                    <a:pt x="1917" y="4096"/>
                  </a:lnTo>
                  <a:lnTo>
                    <a:pt x="1822" y="4096"/>
                  </a:lnTo>
                  <a:cubicBezTo>
                    <a:pt x="1739" y="4096"/>
                    <a:pt x="1667" y="4072"/>
                    <a:pt x="1608" y="4013"/>
                  </a:cubicBezTo>
                  <a:cubicBezTo>
                    <a:pt x="1548" y="3953"/>
                    <a:pt x="1536" y="3870"/>
                    <a:pt x="1536" y="3798"/>
                  </a:cubicBezTo>
                  <a:cubicBezTo>
                    <a:pt x="1548" y="3667"/>
                    <a:pt x="1679" y="3548"/>
                    <a:pt x="1834" y="3548"/>
                  </a:cubicBezTo>
                  <a:lnTo>
                    <a:pt x="2072" y="3548"/>
                  </a:lnTo>
                  <a:cubicBezTo>
                    <a:pt x="2358" y="3548"/>
                    <a:pt x="2584" y="3310"/>
                    <a:pt x="2584" y="3024"/>
                  </a:cubicBezTo>
                  <a:lnTo>
                    <a:pt x="2584" y="2489"/>
                  </a:lnTo>
                  <a:close/>
                  <a:moveTo>
                    <a:pt x="2989" y="6894"/>
                  </a:moveTo>
                  <a:cubicBezTo>
                    <a:pt x="3013" y="6894"/>
                    <a:pt x="3024" y="6894"/>
                    <a:pt x="3036" y="6906"/>
                  </a:cubicBezTo>
                  <a:cubicBezTo>
                    <a:pt x="3227" y="7120"/>
                    <a:pt x="3513" y="7263"/>
                    <a:pt x="3858" y="7358"/>
                  </a:cubicBezTo>
                  <a:lnTo>
                    <a:pt x="3858" y="7370"/>
                  </a:lnTo>
                  <a:lnTo>
                    <a:pt x="3858" y="8120"/>
                  </a:lnTo>
                  <a:cubicBezTo>
                    <a:pt x="3334" y="8025"/>
                    <a:pt x="2858" y="7799"/>
                    <a:pt x="2536" y="7465"/>
                  </a:cubicBezTo>
                  <a:lnTo>
                    <a:pt x="2929" y="6918"/>
                  </a:lnTo>
                  <a:cubicBezTo>
                    <a:pt x="2953" y="6906"/>
                    <a:pt x="2965" y="6894"/>
                    <a:pt x="2989" y="6894"/>
                  </a:cubicBezTo>
                  <a:close/>
                  <a:moveTo>
                    <a:pt x="5763" y="6894"/>
                  </a:moveTo>
                  <a:cubicBezTo>
                    <a:pt x="5775" y="6894"/>
                    <a:pt x="5799" y="6906"/>
                    <a:pt x="5822" y="6918"/>
                  </a:cubicBezTo>
                  <a:lnTo>
                    <a:pt x="6227" y="7465"/>
                  </a:lnTo>
                  <a:cubicBezTo>
                    <a:pt x="5894" y="7799"/>
                    <a:pt x="5418" y="8025"/>
                    <a:pt x="4894" y="8120"/>
                  </a:cubicBezTo>
                  <a:lnTo>
                    <a:pt x="4894" y="7370"/>
                  </a:lnTo>
                  <a:lnTo>
                    <a:pt x="4894" y="7358"/>
                  </a:lnTo>
                  <a:cubicBezTo>
                    <a:pt x="5239" y="7263"/>
                    <a:pt x="5525" y="7120"/>
                    <a:pt x="5715" y="6906"/>
                  </a:cubicBezTo>
                  <a:cubicBezTo>
                    <a:pt x="5727" y="6894"/>
                    <a:pt x="5751" y="6894"/>
                    <a:pt x="5763" y="6894"/>
                  </a:cubicBezTo>
                  <a:close/>
                  <a:moveTo>
                    <a:pt x="5465" y="6299"/>
                  </a:moveTo>
                  <a:lnTo>
                    <a:pt x="5465" y="6727"/>
                  </a:lnTo>
                  <a:cubicBezTo>
                    <a:pt x="5310" y="6882"/>
                    <a:pt x="5096" y="6989"/>
                    <a:pt x="4834" y="7049"/>
                  </a:cubicBezTo>
                  <a:cubicBezTo>
                    <a:pt x="4668" y="7084"/>
                    <a:pt x="4572" y="7227"/>
                    <a:pt x="4572" y="7370"/>
                  </a:cubicBezTo>
                  <a:lnTo>
                    <a:pt x="4572" y="8144"/>
                  </a:lnTo>
                  <a:cubicBezTo>
                    <a:pt x="4513" y="8150"/>
                    <a:pt x="4450" y="8153"/>
                    <a:pt x="4388" y="8153"/>
                  </a:cubicBezTo>
                  <a:cubicBezTo>
                    <a:pt x="4325" y="8153"/>
                    <a:pt x="4263" y="8150"/>
                    <a:pt x="4203" y="8144"/>
                  </a:cubicBezTo>
                  <a:lnTo>
                    <a:pt x="4203" y="7370"/>
                  </a:lnTo>
                  <a:cubicBezTo>
                    <a:pt x="4203" y="7203"/>
                    <a:pt x="4096" y="7072"/>
                    <a:pt x="3941" y="7049"/>
                  </a:cubicBezTo>
                  <a:cubicBezTo>
                    <a:pt x="3691" y="6989"/>
                    <a:pt x="3465" y="6870"/>
                    <a:pt x="3322" y="6727"/>
                  </a:cubicBezTo>
                  <a:lnTo>
                    <a:pt x="3322" y="6299"/>
                  </a:lnTo>
                  <a:cubicBezTo>
                    <a:pt x="3644" y="6465"/>
                    <a:pt x="4001" y="6549"/>
                    <a:pt x="4394" y="6549"/>
                  </a:cubicBezTo>
                  <a:cubicBezTo>
                    <a:pt x="4775" y="6549"/>
                    <a:pt x="5132" y="6465"/>
                    <a:pt x="5465" y="6299"/>
                  </a:cubicBezTo>
                  <a:close/>
                  <a:moveTo>
                    <a:pt x="2691" y="0"/>
                  </a:moveTo>
                  <a:cubicBezTo>
                    <a:pt x="2382" y="0"/>
                    <a:pt x="2096" y="226"/>
                    <a:pt x="2024" y="524"/>
                  </a:cubicBezTo>
                  <a:lnTo>
                    <a:pt x="1596" y="2250"/>
                  </a:lnTo>
                  <a:lnTo>
                    <a:pt x="1596" y="2298"/>
                  </a:lnTo>
                  <a:lnTo>
                    <a:pt x="1596" y="3251"/>
                  </a:lnTo>
                  <a:cubicBezTo>
                    <a:pt x="1393" y="3334"/>
                    <a:pt x="1262" y="3512"/>
                    <a:pt x="1239" y="3727"/>
                  </a:cubicBezTo>
                  <a:cubicBezTo>
                    <a:pt x="1215" y="3905"/>
                    <a:pt x="1274" y="4072"/>
                    <a:pt x="1381" y="4203"/>
                  </a:cubicBezTo>
                  <a:cubicBezTo>
                    <a:pt x="1500" y="4334"/>
                    <a:pt x="1667" y="4394"/>
                    <a:pt x="1834" y="4394"/>
                  </a:cubicBezTo>
                  <a:lnTo>
                    <a:pt x="1953" y="4394"/>
                  </a:lnTo>
                  <a:cubicBezTo>
                    <a:pt x="2048" y="5096"/>
                    <a:pt x="2441" y="5691"/>
                    <a:pt x="2989" y="6072"/>
                  </a:cubicBezTo>
                  <a:lnTo>
                    <a:pt x="2989" y="6537"/>
                  </a:lnTo>
                  <a:cubicBezTo>
                    <a:pt x="2870" y="6537"/>
                    <a:pt x="2763" y="6596"/>
                    <a:pt x="2691" y="6703"/>
                  </a:cubicBezTo>
                  <a:lnTo>
                    <a:pt x="2215" y="7346"/>
                  </a:lnTo>
                  <a:lnTo>
                    <a:pt x="881" y="7739"/>
                  </a:lnTo>
                  <a:cubicBezTo>
                    <a:pt x="357" y="7894"/>
                    <a:pt x="0" y="8382"/>
                    <a:pt x="0" y="8918"/>
                  </a:cubicBezTo>
                  <a:lnTo>
                    <a:pt x="0" y="11132"/>
                  </a:lnTo>
                  <a:cubicBezTo>
                    <a:pt x="0" y="11228"/>
                    <a:pt x="72" y="11299"/>
                    <a:pt x="167" y="11299"/>
                  </a:cubicBezTo>
                  <a:cubicBezTo>
                    <a:pt x="250" y="11299"/>
                    <a:pt x="322" y="11228"/>
                    <a:pt x="322" y="11132"/>
                  </a:cubicBezTo>
                  <a:lnTo>
                    <a:pt x="322" y="8918"/>
                  </a:lnTo>
                  <a:cubicBezTo>
                    <a:pt x="322" y="8513"/>
                    <a:pt x="596" y="8180"/>
                    <a:pt x="965" y="8061"/>
                  </a:cubicBezTo>
                  <a:lnTo>
                    <a:pt x="2322" y="7656"/>
                  </a:lnTo>
                  <a:cubicBezTo>
                    <a:pt x="2501" y="7846"/>
                    <a:pt x="2727" y="8001"/>
                    <a:pt x="2977" y="8132"/>
                  </a:cubicBezTo>
                  <a:lnTo>
                    <a:pt x="2286" y="8132"/>
                  </a:lnTo>
                  <a:cubicBezTo>
                    <a:pt x="1810" y="8132"/>
                    <a:pt x="1417" y="8513"/>
                    <a:pt x="1417" y="9001"/>
                  </a:cubicBezTo>
                  <a:cubicBezTo>
                    <a:pt x="1417" y="9096"/>
                    <a:pt x="1489" y="9168"/>
                    <a:pt x="1572" y="9168"/>
                  </a:cubicBezTo>
                  <a:cubicBezTo>
                    <a:pt x="1667" y="9168"/>
                    <a:pt x="1739" y="9096"/>
                    <a:pt x="1739" y="9001"/>
                  </a:cubicBezTo>
                  <a:cubicBezTo>
                    <a:pt x="1739" y="8704"/>
                    <a:pt x="1977" y="8465"/>
                    <a:pt x="2274" y="8465"/>
                  </a:cubicBezTo>
                  <a:lnTo>
                    <a:pt x="4406" y="8465"/>
                  </a:lnTo>
                  <a:cubicBezTo>
                    <a:pt x="5239" y="8465"/>
                    <a:pt x="6001" y="8168"/>
                    <a:pt x="6489" y="7668"/>
                  </a:cubicBezTo>
                  <a:lnTo>
                    <a:pt x="7847" y="8073"/>
                  </a:lnTo>
                  <a:cubicBezTo>
                    <a:pt x="8216" y="8168"/>
                    <a:pt x="8478" y="8537"/>
                    <a:pt x="8478" y="8930"/>
                  </a:cubicBezTo>
                  <a:lnTo>
                    <a:pt x="8478" y="11144"/>
                  </a:lnTo>
                  <a:cubicBezTo>
                    <a:pt x="8478" y="11240"/>
                    <a:pt x="8561" y="11311"/>
                    <a:pt x="8644" y="11311"/>
                  </a:cubicBezTo>
                  <a:cubicBezTo>
                    <a:pt x="8739" y="11311"/>
                    <a:pt x="8811" y="11240"/>
                    <a:pt x="8811" y="11144"/>
                  </a:cubicBezTo>
                  <a:lnTo>
                    <a:pt x="8811" y="8930"/>
                  </a:lnTo>
                  <a:cubicBezTo>
                    <a:pt x="8787" y="8394"/>
                    <a:pt x="8430" y="7918"/>
                    <a:pt x="7906" y="7775"/>
                  </a:cubicBezTo>
                  <a:lnTo>
                    <a:pt x="6561" y="7370"/>
                  </a:lnTo>
                  <a:lnTo>
                    <a:pt x="6084" y="6727"/>
                  </a:lnTo>
                  <a:cubicBezTo>
                    <a:pt x="6013" y="6644"/>
                    <a:pt x="5906" y="6584"/>
                    <a:pt x="5787" y="6572"/>
                  </a:cubicBezTo>
                  <a:lnTo>
                    <a:pt x="5787" y="6108"/>
                  </a:lnTo>
                  <a:cubicBezTo>
                    <a:pt x="6346" y="5715"/>
                    <a:pt x="6727" y="5120"/>
                    <a:pt x="6834" y="4417"/>
                  </a:cubicBezTo>
                  <a:lnTo>
                    <a:pt x="6942" y="4417"/>
                  </a:lnTo>
                  <a:cubicBezTo>
                    <a:pt x="7263" y="4417"/>
                    <a:pt x="7537" y="4179"/>
                    <a:pt x="7561" y="3870"/>
                  </a:cubicBezTo>
                  <a:cubicBezTo>
                    <a:pt x="7573" y="3691"/>
                    <a:pt x="7513" y="3524"/>
                    <a:pt x="7418" y="3393"/>
                  </a:cubicBezTo>
                  <a:cubicBezTo>
                    <a:pt x="7346" y="3334"/>
                    <a:pt x="7299" y="3298"/>
                    <a:pt x="7215" y="3251"/>
                  </a:cubicBezTo>
                  <a:lnTo>
                    <a:pt x="7215" y="2298"/>
                  </a:lnTo>
                  <a:lnTo>
                    <a:pt x="7215" y="2250"/>
                  </a:lnTo>
                  <a:lnTo>
                    <a:pt x="6787" y="524"/>
                  </a:lnTo>
                  <a:cubicBezTo>
                    <a:pt x="6715" y="214"/>
                    <a:pt x="6430" y="0"/>
                    <a:pt x="6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4992030" y="2058827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3"/>
                    <a:pt x="691" y="167"/>
                  </a:cubicBezTo>
                  <a:cubicBezTo>
                    <a:pt x="691" y="60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5059191" y="2058827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3"/>
                    <a:pt x="679" y="167"/>
                  </a:cubicBezTo>
                  <a:cubicBezTo>
                    <a:pt x="679" y="60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4941500" y="2271558"/>
              <a:ext cx="10581" cy="55123"/>
            </a:xfrm>
            <a:custGeom>
              <a:rect b="b" l="l" r="r" t="t"/>
              <a:pathLst>
                <a:path extrusionOk="0" h="1740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1584"/>
                  </a:lnTo>
                  <a:cubicBezTo>
                    <a:pt x="0" y="1668"/>
                    <a:pt x="84" y="1739"/>
                    <a:pt x="167" y="1739"/>
                  </a:cubicBezTo>
                  <a:cubicBezTo>
                    <a:pt x="250" y="1739"/>
                    <a:pt x="334" y="1668"/>
                    <a:pt x="334" y="1584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4963739" y="2254578"/>
              <a:ext cx="10993" cy="10613"/>
            </a:xfrm>
            <a:custGeom>
              <a:rect b="b" l="l" r="r" t="t"/>
              <a:pathLst>
                <a:path extrusionOk="0" h="335" w="347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5098791" y="2254578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5098791" y="2282868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4963739" y="2282868"/>
              <a:ext cx="10993" cy="10613"/>
            </a:xfrm>
            <a:custGeom>
              <a:rect b="b" l="l" r="r" t="t"/>
              <a:pathLst>
                <a:path extrusionOk="0" h="335" w="347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cubicBezTo>
                    <a:pt x="251" y="334"/>
                    <a:pt x="322" y="251"/>
                    <a:pt x="322" y="168"/>
                  </a:cubicBezTo>
                  <a:cubicBezTo>
                    <a:pt x="346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5098791" y="2310778"/>
              <a:ext cx="10201" cy="10233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8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4963739" y="2310778"/>
              <a:ext cx="10233" cy="10233"/>
            </a:xfrm>
            <a:custGeom>
              <a:rect b="b" l="l" r="r" t="t"/>
              <a:pathLst>
                <a:path extrusionOk="0" h="323" w="323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8" y="322"/>
                  </a:cubicBezTo>
                  <a:cubicBezTo>
                    <a:pt x="251" y="322"/>
                    <a:pt x="322" y="251"/>
                    <a:pt x="322" y="168"/>
                  </a:cubicBezTo>
                  <a:cubicBezTo>
                    <a:pt x="322" y="72"/>
                    <a:pt x="275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601800" y="533500"/>
            <a:ext cx="79764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TABLE OF CONTENTS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1431125" y="3064375"/>
            <a:ext cx="176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Modèle du Projet</a:t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667550" y="3064375"/>
            <a:ext cx="76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36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02</a:t>
            </a:r>
            <a:endParaRPr sz="4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4090375" y="3064375"/>
            <a:ext cx="176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Architectures </a:t>
            </a: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Détaillées</a:t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3326818" y="3064375"/>
            <a:ext cx="76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36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04</a:t>
            </a:r>
            <a:endParaRPr sz="4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1431125" y="1560275"/>
            <a:ext cx="176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Qui sommes-nous ?</a:t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667650" y="1560275"/>
            <a:ext cx="76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62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01</a:t>
            </a:r>
            <a:endParaRPr sz="4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4090375" y="1560275"/>
            <a:ext cx="176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Architecture Générale</a:t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3326818" y="1560275"/>
            <a:ext cx="76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36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03</a:t>
            </a:r>
            <a:endParaRPr sz="4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6788374" y="1560275"/>
            <a:ext cx="176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Planning d’exécution</a:t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6024798" y="1560275"/>
            <a:ext cx="76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36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05</a:t>
            </a:r>
            <a:endParaRPr sz="4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94" name="Google Shape;94;p14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95" name="Google Shape;95;p14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" name="Google Shape;8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32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837" name="Google Shape;837;p32"/>
          <p:cNvSpPr txBox="1"/>
          <p:nvPr/>
        </p:nvSpPr>
        <p:spPr>
          <a:xfrm>
            <a:off x="1602050" y="1950600"/>
            <a:ext cx="5924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Architectures Détaillées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838" name="Google Shape;838;p32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839" name="Google Shape;839;p32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33"/>
          <p:cNvPicPr preferRelativeResize="0"/>
          <p:nvPr/>
        </p:nvPicPr>
        <p:blipFill rotWithShape="1">
          <a:blip r:embed="rId3">
            <a:alphaModFix/>
          </a:blip>
          <a:srcRect b="7882" l="0" r="0" t="4436"/>
          <a:stretch/>
        </p:blipFill>
        <p:spPr>
          <a:xfrm>
            <a:off x="1000900" y="-10475"/>
            <a:ext cx="61958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66" name="Google Shape;8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7" name="Google Shape;867;p33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868" name="Google Shape;868;p33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51" y="105613"/>
            <a:ext cx="7083648" cy="49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895" name="Google Shape;8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6" name="Google Shape;896;p34"/>
          <p:cNvGrpSpPr/>
          <p:nvPr/>
        </p:nvGrpSpPr>
        <p:grpSpPr>
          <a:xfrm>
            <a:off x="7758525" y="696025"/>
            <a:ext cx="866325" cy="315400"/>
            <a:chOff x="7572325" y="696025"/>
            <a:chExt cx="866325" cy="315400"/>
          </a:xfrm>
        </p:grpSpPr>
        <p:sp>
          <p:nvSpPr>
            <p:cNvPr id="897" name="Google Shape;897;p34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Google Shape;922;p35"/>
          <p:cNvPicPr preferRelativeResize="0"/>
          <p:nvPr/>
        </p:nvPicPr>
        <p:blipFill rotWithShape="1">
          <a:blip r:embed="rId3">
            <a:alphaModFix/>
          </a:blip>
          <a:srcRect b="-7956" l="0" r="0" t="0"/>
          <a:stretch/>
        </p:blipFill>
        <p:spPr>
          <a:xfrm>
            <a:off x="1020759" y="0"/>
            <a:ext cx="5661389" cy="5552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924" name="Google Shape;9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5" name="Google Shape;925;p35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926" name="Google Shape;926;p35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952" name="Google Shape;9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36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Cartes Numériques Touristiques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954" name="Google Shape;954;p36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955" name="Google Shape;955;p36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36"/>
          <p:cNvSpPr txBox="1"/>
          <p:nvPr/>
        </p:nvSpPr>
        <p:spPr>
          <a:xfrm>
            <a:off x="880025" y="1242025"/>
            <a:ext cx="76317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 Sous-Système doit permettre aux: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Touristes 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Parcours et consultation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cartes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touristiques.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Consultation et recherche des points d'intérêt.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Soumission d’appréciations et consultation des actualités.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Employés du ministère 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Création et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modification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 cartes touristiques.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Ajout et documentation des points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d'intérêt.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Modération de l’espace communicatif.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Google Shape;9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37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83" name="Google Shape;983;p37"/>
          <p:cNvSpPr txBox="1"/>
          <p:nvPr/>
        </p:nvSpPr>
        <p:spPr>
          <a:xfrm>
            <a:off x="1602050" y="1950600"/>
            <a:ext cx="5924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Processus Métiers 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984" name="Google Shape;984;p37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985" name="Google Shape;985;p37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011" name="Google Shape;10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38"/>
          <p:cNvSpPr txBox="1"/>
          <p:nvPr/>
        </p:nvSpPr>
        <p:spPr>
          <a:xfrm>
            <a:off x="489850" y="322125"/>
            <a:ext cx="70824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Parcour des c</a:t>
            </a:r>
            <a:r>
              <a:rPr lang="fr"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artes touristiques</a:t>
            </a:r>
            <a:endParaRPr sz="2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013" name="Google Shape;1013;p38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014" name="Google Shape;1014;p38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35" name="Google Shape;10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50" y="1306163"/>
            <a:ext cx="8351053" cy="30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041" name="Google Shape;10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2" name="Google Shape;1042;p39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043" name="Google Shape;1043;p39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9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9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9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9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9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9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9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9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9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9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9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9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9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9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9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9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9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9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9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9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4" name="Google Shape;1064;p39"/>
          <p:cNvSpPr txBox="1"/>
          <p:nvPr/>
        </p:nvSpPr>
        <p:spPr>
          <a:xfrm>
            <a:off x="503625" y="533500"/>
            <a:ext cx="69330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Proposition d’itinéraires Touristiques</a:t>
            </a:r>
            <a:endParaRPr sz="28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65" name="Google Shape;1065;p39"/>
          <p:cNvSpPr txBox="1"/>
          <p:nvPr/>
        </p:nvSpPr>
        <p:spPr>
          <a:xfrm>
            <a:off x="880025" y="1242025"/>
            <a:ext cx="7631700" cy="3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 Sous-Système doit permettre aux: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Touristes 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Parcours des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circuits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disponibles en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Générer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d’avantage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selon la zone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choisie,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temps de parcours …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Signalement et Feedbacks des circuits.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Employés du ministère 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Création et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gestion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 circuits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manuellement.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Modération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l’espace de signalement.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071" name="Google Shape;10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2" name="Google Shape;1072;p40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073" name="Google Shape;1073;p40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4" name="Google Shape;1094;p40"/>
          <p:cNvSpPr txBox="1"/>
          <p:nvPr/>
        </p:nvSpPr>
        <p:spPr>
          <a:xfrm>
            <a:off x="1000800" y="174375"/>
            <a:ext cx="59475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Parcours d’itinéraire touristique</a:t>
            </a:r>
            <a:endParaRPr sz="2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095" name="Google Shape;10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100" y="696025"/>
            <a:ext cx="6655452" cy="392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101" name="Google Shape;11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2" name="Google Shape;1102;p41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103" name="Google Shape;1103;p41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1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1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1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1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1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1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1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4" name="Google Shape;1124;p41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Visite en ligne des Lieux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25" name="Google Shape;1125;p41"/>
          <p:cNvSpPr txBox="1"/>
          <p:nvPr/>
        </p:nvSpPr>
        <p:spPr>
          <a:xfrm>
            <a:off x="880025" y="1242025"/>
            <a:ext cx="7631700" cy="32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 Sous-Système doit permettre aux: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Touristes 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Consultation des informations des lieux (description, contenu en ligne,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actualités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…)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Employés du ministère 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Gestion du contenu en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ligne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et la documentation des lieux.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Faire des annonces sur un lieu.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Visualiser les statistiques des Consultation des lieux.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601800" y="533500"/>
            <a:ext cx="79764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TABLE OF CONTENTS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1431125" y="3064375"/>
            <a:ext cx="176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Stratégie de Formation</a:t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" name="Google Shape;124;p15"/>
          <p:cNvSpPr txBox="1"/>
          <p:nvPr/>
        </p:nvSpPr>
        <p:spPr>
          <a:xfrm>
            <a:off x="667550" y="3064375"/>
            <a:ext cx="76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36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07</a:t>
            </a:r>
            <a:endParaRPr sz="4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5" name="Google Shape;125;p15"/>
          <p:cNvSpPr txBox="1"/>
          <p:nvPr/>
        </p:nvSpPr>
        <p:spPr>
          <a:xfrm>
            <a:off x="4090375" y="3064375"/>
            <a:ext cx="176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Analyse des risques </a:t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3326818" y="3064375"/>
            <a:ext cx="76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36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09</a:t>
            </a:r>
            <a:endParaRPr sz="4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7" name="Google Shape;127;p15"/>
          <p:cNvSpPr txBox="1"/>
          <p:nvPr/>
        </p:nvSpPr>
        <p:spPr>
          <a:xfrm>
            <a:off x="1431125" y="1560275"/>
            <a:ext cx="176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Stratégie de déploiement </a:t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667650" y="1560275"/>
            <a:ext cx="866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162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06</a:t>
            </a:r>
            <a:endParaRPr sz="4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4090375" y="1560275"/>
            <a:ext cx="176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Stratégie de Marketing </a:t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3326818" y="1560275"/>
            <a:ext cx="76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36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08</a:t>
            </a:r>
            <a:endParaRPr sz="4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1" name="Google Shape;131;p15"/>
          <p:cNvSpPr txBox="1"/>
          <p:nvPr/>
        </p:nvSpPr>
        <p:spPr>
          <a:xfrm>
            <a:off x="6749624" y="1560275"/>
            <a:ext cx="176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Offre financière</a:t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2" name="Google Shape;132;p15"/>
          <p:cNvSpPr txBox="1"/>
          <p:nvPr/>
        </p:nvSpPr>
        <p:spPr>
          <a:xfrm>
            <a:off x="6024798" y="1560275"/>
            <a:ext cx="76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36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10</a:t>
            </a:r>
            <a:endParaRPr sz="4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133" name="Google Shape;133;p15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34" name="Google Shape;134;p15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15"/>
          <p:cNvSpPr txBox="1"/>
          <p:nvPr/>
        </p:nvSpPr>
        <p:spPr>
          <a:xfrm>
            <a:off x="6619725" y="3064375"/>
            <a:ext cx="1765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Démonstration</a:t>
            </a:r>
            <a:r>
              <a:rPr b="1" lang="fr" sz="1600">
                <a:solidFill>
                  <a:srgbClr val="00ECED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ECED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5856168" y="3064375"/>
            <a:ext cx="763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36000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11</a:t>
            </a:r>
            <a:endParaRPr sz="42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131" name="Google Shape;11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2" name="Google Shape;1132;p42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133" name="Google Shape;1133;p42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4" name="Google Shape;1154;p42"/>
          <p:cNvSpPr txBox="1"/>
          <p:nvPr/>
        </p:nvSpPr>
        <p:spPr>
          <a:xfrm>
            <a:off x="827350" y="599325"/>
            <a:ext cx="60120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Consultation du contenu en ligne </a:t>
            </a:r>
            <a:endParaRPr sz="25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155" name="Google Shape;11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350" y="1286663"/>
            <a:ext cx="7284132" cy="3062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43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162" name="Google Shape;1162;p43"/>
          <p:cNvSpPr txBox="1"/>
          <p:nvPr/>
        </p:nvSpPr>
        <p:spPr>
          <a:xfrm>
            <a:off x="1602050" y="1950600"/>
            <a:ext cx="5924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Planning </a:t>
            </a: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d'exécution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163" name="Google Shape;1163;p43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1164" name="Google Shape;1164;p43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75" y="422187"/>
            <a:ext cx="8411477" cy="473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190" name="Google Shape;119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1191" name="Google Shape;1191;p44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192" name="Google Shape;1192;p44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4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4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4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3" name="Google Shape;1213;p44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Plan d’exécution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14" name="Google Shape;12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20" name="Google Shape;12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175" y="503200"/>
            <a:ext cx="8167656" cy="45943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1" name="Google Shape;1221;p45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222" name="Google Shape;1222;p45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5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5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5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5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5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5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5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5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3" name="Google Shape;1243;p45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Plan d’exécution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44" name="Google Shape;12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101" y="378900"/>
            <a:ext cx="8451802" cy="47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252" name="Google Shape;1252;p46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46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Plan d’exécution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74" name="Google Shape;127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9" name="Google Shape;1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47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81" name="Google Shape;1281;p47"/>
          <p:cNvSpPr txBox="1"/>
          <p:nvPr/>
        </p:nvSpPr>
        <p:spPr>
          <a:xfrm>
            <a:off x="1602050" y="1950600"/>
            <a:ext cx="5924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Stratégie de </a:t>
            </a: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Déploiement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282" name="Google Shape;1282;p47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1283" name="Google Shape;1283;p47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309" name="Google Shape;1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48"/>
          <p:cNvSpPr txBox="1"/>
          <p:nvPr/>
        </p:nvSpPr>
        <p:spPr>
          <a:xfrm>
            <a:off x="651425" y="1470625"/>
            <a:ext cx="76317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Pour un déploiement optimisé, l'équipe a pensé de definir une strategie de deploiement 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AutoNum type="arabicPeriod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Déploiement Continu par volet a la fin de chaque cycle de développement et Tests.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Poppins"/>
              <a:buAutoNum type="arabicPeriod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 feedback des tests bêta et en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boîte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noire touchera aussi la maintenance du produit dans l’aspect déploiement.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1" name="Google Shape;1311;p48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Stratégie de Déploiement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312" name="Google Shape;1312;p48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313" name="Google Shape;1313;p48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339" name="Google Shape;13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49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Sch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éma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de Déploiement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341" name="Google Shape;1341;p49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342" name="Google Shape;1342;p49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9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3" name="Google Shape;1363;p4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00" y="254000"/>
            <a:ext cx="20320" cy="2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49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3813" y="1257099"/>
            <a:ext cx="4816373" cy="330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Google Shape;13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50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71" name="Google Shape;1371;p50"/>
          <p:cNvSpPr txBox="1"/>
          <p:nvPr/>
        </p:nvSpPr>
        <p:spPr>
          <a:xfrm>
            <a:off x="1602050" y="1950600"/>
            <a:ext cx="5924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Stratégie de Formation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372" name="Google Shape;1372;p50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1373" name="Google Shape;1373;p50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0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0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0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0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0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0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0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0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0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0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0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0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0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0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0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0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0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0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0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0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399" name="Google Shape;13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51"/>
          <p:cNvSpPr txBox="1"/>
          <p:nvPr/>
        </p:nvSpPr>
        <p:spPr>
          <a:xfrm>
            <a:off x="651425" y="1470625"/>
            <a:ext cx="76317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Afin d’assurer une utilisation correcte du système et garantir la meilleure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expérience aux utilisateurs, Des formation sur le système s’impose 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AutoNum type="arabicPeriod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Constitution de l'équipe formatrice et présentation du produit final.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AutoNum type="arabicPeriod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Planification des séances de formation pour les future utilisateurs (Responsables des lieux, Employés du Ministère)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AutoNum type="arabicPeriod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Présentation de la solution aide en ligne pour les différents utilisateurs: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AutoNum type="alphaLcPeriod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Lors des séances de formation (Responsables des lieux, Employés du Ministère)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Poppins"/>
              <a:buAutoNum type="alphaLcPeriod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 lancement du Plan Marketing (Touristes).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01" name="Google Shape;1401;p51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Stratégie de Formation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402" name="Google Shape;1402;p51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403" name="Google Shape;1403;p51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1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1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1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1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1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1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1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1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1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1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1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1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1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1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51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1291950" y="2103000"/>
            <a:ext cx="6805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Qui </a:t>
            </a:r>
            <a:r>
              <a:rPr lang="fr" sz="5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sommes-nous</a:t>
            </a:r>
            <a:r>
              <a:rPr lang="fr" sz="5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?</a:t>
            </a:r>
            <a:endParaRPr sz="5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64" name="Google Shape;164;p16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165" name="Google Shape;165;p16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52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30" name="Google Shape;1430;p52"/>
          <p:cNvSpPr txBox="1"/>
          <p:nvPr/>
        </p:nvSpPr>
        <p:spPr>
          <a:xfrm>
            <a:off x="1602050" y="1950600"/>
            <a:ext cx="5924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Stratégie de Marketing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431" name="Google Shape;1431;p52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1432" name="Google Shape;1432;p52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52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52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52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52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52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52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52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52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52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52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52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52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52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458" name="Google Shape;14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53"/>
          <p:cNvSpPr txBox="1"/>
          <p:nvPr/>
        </p:nvSpPr>
        <p:spPr>
          <a:xfrm>
            <a:off x="651425" y="1470625"/>
            <a:ext cx="79779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Une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Campagne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marketing sera lancer en faveur du produit afin de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présenter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ce dernier au public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AutoNum type="arabicPeriod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Constitution du Plan et Contenu de communication au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préalable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avant le lancement.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AutoNum type="arabicPeriod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Définir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les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canaux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communication et faire les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réservations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 espaces de publication.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AutoNum type="arabicPeriod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Lancement du plan de communication et partage sur les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réseaux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sociaux.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Poppins"/>
              <a:buAutoNum type="arabicPeriod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Création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d’une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vitrine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Web pour la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présentation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du Contenu et Contact Clients.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60" name="Google Shape;1460;p53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Stratégie de Marketing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461" name="Google Shape;1461;p53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462" name="Google Shape;1462;p53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53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53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53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53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53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53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53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53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53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53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53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53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53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3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53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53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53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53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53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53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488" name="Google Shape;14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54"/>
          <p:cNvSpPr txBox="1"/>
          <p:nvPr/>
        </p:nvSpPr>
        <p:spPr>
          <a:xfrm>
            <a:off x="651425" y="1470625"/>
            <a:ext cx="7631700" cy="29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Annonces publicitaires (TV,  Radio, Affiches, </a:t>
            </a:r>
            <a:r>
              <a:rPr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Bannières</a:t>
            </a:r>
            <a:r>
              <a:rPr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…).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Annonces du ministère.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Bouche à oreille.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Relations publiques.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Références de l'utilisateur.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Boutiques d'artefacts et de goodies.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Réseaux sociaux.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oppins"/>
              <a:buChar char="●"/>
            </a:pPr>
            <a:r>
              <a:rPr lang="fr" sz="1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Promotions des guides touristiques.</a:t>
            </a:r>
            <a:endParaRPr sz="1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0" name="Google Shape;1490;p54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Canaux de 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Communication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491" name="Google Shape;1491;p54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492" name="Google Shape;1492;p54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54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54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54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54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54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54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54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54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54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54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54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54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54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54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54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54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54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54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54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54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Google Shape;15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8" name="Google Shape;1518;p55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19" name="Google Shape;1519;p55"/>
          <p:cNvSpPr txBox="1"/>
          <p:nvPr/>
        </p:nvSpPr>
        <p:spPr>
          <a:xfrm>
            <a:off x="1602050" y="1950600"/>
            <a:ext cx="5924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Analyse Des Risques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520" name="Google Shape;1520;p55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1521" name="Google Shape;1521;p55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55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55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55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55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55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55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55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55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55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55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55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55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55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55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55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55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55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55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55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55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547" name="Google Shape;15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8" name="Google Shape;1548;p56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Éléments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à risques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549" name="Google Shape;1549;p56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550" name="Google Shape;1550;p56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56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56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56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56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56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56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56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56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56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56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56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56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56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56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56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56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56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56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56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56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1" name="Google Shape;1571;p56"/>
          <p:cNvSpPr txBox="1"/>
          <p:nvPr/>
        </p:nvSpPr>
        <p:spPr>
          <a:xfrm>
            <a:off x="3459900" y="3099450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Métiers (MET)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72" name="Google Shape;1572;p56"/>
          <p:cNvSpPr/>
          <p:nvPr/>
        </p:nvSpPr>
        <p:spPr>
          <a:xfrm>
            <a:off x="2512500" y="3203588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56"/>
          <p:cNvSpPr/>
          <p:nvPr/>
        </p:nvSpPr>
        <p:spPr>
          <a:xfrm>
            <a:off x="5203600" y="1671813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56"/>
          <p:cNvSpPr/>
          <p:nvPr/>
        </p:nvSpPr>
        <p:spPr>
          <a:xfrm>
            <a:off x="720000" y="1671813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56"/>
          <p:cNvSpPr txBox="1"/>
          <p:nvPr/>
        </p:nvSpPr>
        <p:spPr>
          <a:xfrm>
            <a:off x="1667400" y="15619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Logiciels (LOG)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76" name="Google Shape;1576;p56"/>
          <p:cNvSpPr txBox="1"/>
          <p:nvPr/>
        </p:nvSpPr>
        <p:spPr>
          <a:xfrm>
            <a:off x="6160150" y="15619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Matériels (MAT)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77" name="Google Shape;1577;p56"/>
          <p:cNvSpPr txBox="1"/>
          <p:nvPr/>
        </p:nvSpPr>
        <p:spPr>
          <a:xfrm>
            <a:off x="1667400" y="1996475"/>
            <a:ext cx="3171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Risques Logiciels (Logiciel/système, Navigateur utilisateur, Serveur, Sessions ...)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8" name="Google Shape;1578;p56"/>
          <p:cNvSpPr txBox="1"/>
          <p:nvPr/>
        </p:nvSpPr>
        <p:spPr>
          <a:xfrm>
            <a:off x="6160150" y="1996475"/>
            <a:ext cx="27231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Risques Matériels (Machines, Réseaux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publiques/régionaux,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...)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9" name="Google Shape;1579;p56"/>
          <p:cNvSpPr txBox="1"/>
          <p:nvPr/>
        </p:nvSpPr>
        <p:spPr>
          <a:xfrm>
            <a:off x="3459900" y="3534000"/>
            <a:ext cx="3171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Risques Métiers (Naturelle, lieux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touristiques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circuits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routiers, ...)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0" name="Google Shape;1580;p56"/>
          <p:cNvSpPr/>
          <p:nvPr/>
        </p:nvSpPr>
        <p:spPr>
          <a:xfrm>
            <a:off x="822738" y="24866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56"/>
          <p:cNvSpPr/>
          <p:nvPr/>
        </p:nvSpPr>
        <p:spPr>
          <a:xfrm>
            <a:off x="967138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56"/>
          <p:cNvSpPr/>
          <p:nvPr/>
        </p:nvSpPr>
        <p:spPr>
          <a:xfrm>
            <a:off x="1111513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56"/>
          <p:cNvSpPr/>
          <p:nvPr/>
        </p:nvSpPr>
        <p:spPr>
          <a:xfrm>
            <a:off x="1255888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56"/>
          <p:cNvSpPr/>
          <p:nvPr/>
        </p:nvSpPr>
        <p:spPr>
          <a:xfrm>
            <a:off x="5315088" y="24866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56"/>
          <p:cNvSpPr/>
          <p:nvPr/>
        </p:nvSpPr>
        <p:spPr>
          <a:xfrm>
            <a:off x="5459488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56"/>
          <p:cNvSpPr/>
          <p:nvPr/>
        </p:nvSpPr>
        <p:spPr>
          <a:xfrm>
            <a:off x="5603863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56"/>
          <p:cNvSpPr/>
          <p:nvPr/>
        </p:nvSpPr>
        <p:spPr>
          <a:xfrm>
            <a:off x="5748238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56"/>
          <p:cNvSpPr/>
          <p:nvPr/>
        </p:nvSpPr>
        <p:spPr>
          <a:xfrm>
            <a:off x="2615238" y="4036950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56"/>
          <p:cNvSpPr/>
          <p:nvPr/>
        </p:nvSpPr>
        <p:spPr>
          <a:xfrm>
            <a:off x="2759638" y="403695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56"/>
          <p:cNvSpPr/>
          <p:nvPr/>
        </p:nvSpPr>
        <p:spPr>
          <a:xfrm>
            <a:off x="2904013" y="403695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56"/>
          <p:cNvSpPr/>
          <p:nvPr/>
        </p:nvSpPr>
        <p:spPr>
          <a:xfrm>
            <a:off x="3048388" y="403695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2" name="Google Shape;1592;p56"/>
          <p:cNvGrpSpPr/>
          <p:nvPr/>
        </p:nvGrpSpPr>
        <p:grpSpPr>
          <a:xfrm>
            <a:off x="818468" y="1841005"/>
            <a:ext cx="523060" cy="381597"/>
            <a:chOff x="2278533" y="2937377"/>
            <a:chExt cx="346788" cy="254704"/>
          </a:xfrm>
        </p:grpSpPr>
        <p:sp>
          <p:nvSpPr>
            <p:cNvPr id="1593" name="Google Shape;1593;p56"/>
            <p:cNvSpPr/>
            <p:nvPr/>
          </p:nvSpPr>
          <p:spPr>
            <a:xfrm>
              <a:off x="2317557" y="2958607"/>
              <a:ext cx="270619" cy="184200"/>
            </a:xfrm>
            <a:custGeom>
              <a:rect b="b" l="l" r="r" t="t"/>
              <a:pathLst>
                <a:path extrusionOk="0" h="5787" w="8502">
                  <a:moveTo>
                    <a:pt x="2691" y="1179"/>
                  </a:moveTo>
                  <a:cubicBezTo>
                    <a:pt x="2882" y="1179"/>
                    <a:pt x="3049" y="1346"/>
                    <a:pt x="3049" y="1536"/>
                  </a:cubicBezTo>
                  <a:lnTo>
                    <a:pt x="3049" y="1881"/>
                  </a:lnTo>
                  <a:cubicBezTo>
                    <a:pt x="3049" y="2167"/>
                    <a:pt x="2810" y="2405"/>
                    <a:pt x="2525" y="2405"/>
                  </a:cubicBezTo>
                  <a:cubicBezTo>
                    <a:pt x="2227" y="2405"/>
                    <a:pt x="1989" y="2167"/>
                    <a:pt x="1989" y="1881"/>
                  </a:cubicBezTo>
                  <a:lnTo>
                    <a:pt x="1989" y="1536"/>
                  </a:lnTo>
                  <a:cubicBezTo>
                    <a:pt x="1989" y="1346"/>
                    <a:pt x="2156" y="1179"/>
                    <a:pt x="2346" y="1179"/>
                  </a:cubicBezTo>
                  <a:close/>
                  <a:moveTo>
                    <a:pt x="6787" y="1036"/>
                  </a:moveTo>
                  <a:cubicBezTo>
                    <a:pt x="6894" y="1036"/>
                    <a:pt x="6966" y="1108"/>
                    <a:pt x="6966" y="1215"/>
                  </a:cubicBezTo>
                  <a:lnTo>
                    <a:pt x="6966" y="1715"/>
                  </a:lnTo>
                  <a:cubicBezTo>
                    <a:pt x="6966" y="1774"/>
                    <a:pt x="6930" y="1834"/>
                    <a:pt x="6871" y="1870"/>
                  </a:cubicBezTo>
                  <a:cubicBezTo>
                    <a:pt x="6835" y="1893"/>
                    <a:pt x="6799" y="1941"/>
                    <a:pt x="6799" y="2000"/>
                  </a:cubicBezTo>
                  <a:lnTo>
                    <a:pt x="6799" y="2251"/>
                  </a:lnTo>
                  <a:cubicBezTo>
                    <a:pt x="6799" y="2334"/>
                    <a:pt x="6847" y="2381"/>
                    <a:pt x="6918" y="2405"/>
                  </a:cubicBezTo>
                  <a:lnTo>
                    <a:pt x="7335" y="2512"/>
                  </a:lnTo>
                  <a:cubicBezTo>
                    <a:pt x="7406" y="2524"/>
                    <a:pt x="7466" y="2596"/>
                    <a:pt x="7466" y="2691"/>
                  </a:cubicBezTo>
                  <a:lnTo>
                    <a:pt x="7466" y="2727"/>
                  </a:lnTo>
                  <a:lnTo>
                    <a:pt x="5739" y="2727"/>
                  </a:lnTo>
                  <a:lnTo>
                    <a:pt x="5739" y="2691"/>
                  </a:lnTo>
                  <a:cubicBezTo>
                    <a:pt x="5739" y="2596"/>
                    <a:pt x="5799" y="2536"/>
                    <a:pt x="5870" y="2512"/>
                  </a:cubicBezTo>
                  <a:lnTo>
                    <a:pt x="6287" y="2405"/>
                  </a:lnTo>
                  <a:cubicBezTo>
                    <a:pt x="6370" y="2381"/>
                    <a:pt x="6406" y="2334"/>
                    <a:pt x="6406" y="2251"/>
                  </a:cubicBezTo>
                  <a:lnTo>
                    <a:pt x="6406" y="2000"/>
                  </a:lnTo>
                  <a:cubicBezTo>
                    <a:pt x="6430" y="1941"/>
                    <a:pt x="6394" y="1893"/>
                    <a:pt x="6359" y="1870"/>
                  </a:cubicBezTo>
                  <a:cubicBezTo>
                    <a:pt x="6299" y="1834"/>
                    <a:pt x="6263" y="1774"/>
                    <a:pt x="6263" y="1715"/>
                  </a:cubicBezTo>
                  <a:lnTo>
                    <a:pt x="6263" y="1215"/>
                  </a:lnTo>
                  <a:cubicBezTo>
                    <a:pt x="6263" y="1108"/>
                    <a:pt x="6335" y="1036"/>
                    <a:pt x="6442" y="1036"/>
                  </a:cubicBezTo>
                  <a:close/>
                  <a:moveTo>
                    <a:pt x="8144" y="334"/>
                  </a:moveTo>
                  <a:lnTo>
                    <a:pt x="8144" y="2751"/>
                  </a:lnTo>
                  <a:lnTo>
                    <a:pt x="7787" y="2751"/>
                  </a:lnTo>
                  <a:lnTo>
                    <a:pt x="7787" y="2703"/>
                  </a:lnTo>
                  <a:cubicBezTo>
                    <a:pt x="7787" y="2477"/>
                    <a:pt x="7633" y="2274"/>
                    <a:pt x="7406" y="2215"/>
                  </a:cubicBezTo>
                  <a:lnTo>
                    <a:pt x="7109" y="2131"/>
                  </a:lnTo>
                  <a:lnTo>
                    <a:pt x="7109" y="2096"/>
                  </a:lnTo>
                  <a:cubicBezTo>
                    <a:pt x="7216" y="2000"/>
                    <a:pt x="7275" y="1870"/>
                    <a:pt x="7275" y="1715"/>
                  </a:cubicBezTo>
                  <a:lnTo>
                    <a:pt x="7275" y="1215"/>
                  </a:lnTo>
                  <a:cubicBezTo>
                    <a:pt x="7275" y="929"/>
                    <a:pt x="7049" y="703"/>
                    <a:pt x="6775" y="703"/>
                  </a:cubicBezTo>
                  <a:lnTo>
                    <a:pt x="6430" y="703"/>
                  </a:lnTo>
                  <a:cubicBezTo>
                    <a:pt x="6144" y="703"/>
                    <a:pt x="5918" y="929"/>
                    <a:pt x="5918" y="1215"/>
                  </a:cubicBezTo>
                  <a:lnTo>
                    <a:pt x="5918" y="1715"/>
                  </a:lnTo>
                  <a:cubicBezTo>
                    <a:pt x="5918" y="1870"/>
                    <a:pt x="5978" y="2000"/>
                    <a:pt x="6085" y="2096"/>
                  </a:cubicBezTo>
                  <a:lnTo>
                    <a:pt x="6085" y="2131"/>
                  </a:lnTo>
                  <a:lnTo>
                    <a:pt x="5787" y="2215"/>
                  </a:lnTo>
                  <a:cubicBezTo>
                    <a:pt x="5561" y="2274"/>
                    <a:pt x="5418" y="2465"/>
                    <a:pt x="5418" y="2703"/>
                  </a:cubicBezTo>
                  <a:lnTo>
                    <a:pt x="5418" y="2751"/>
                  </a:lnTo>
                  <a:lnTo>
                    <a:pt x="5061" y="2751"/>
                  </a:lnTo>
                  <a:lnTo>
                    <a:pt x="5061" y="334"/>
                  </a:lnTo>
                  <a:close/>
                  <a:moveTo>
                    <a:pt x="2691" y="2715"/>
                  </a:moveTo>
                  <a:lnTo>
                    <a:pt x="2691" y="2786"/>
                  </a:lnTo>
                  <a:cubicBezTo>
                    <a:pt x="2703" y="2846"/>
                    <a:pt x="2727" y="2905"/>
                    <a:pt x="2751" y="2965"/>
                  </a:cubicBezTo>
                  <a:lnTo>
                    <a:pt x="2525" y="3191"/>
                  </a:lnTo>
                  <a:lnTo>
                    <a:pt x="2513" y="3191"/>
                  </a:lnTo>
                  <a:lnTo>
                    <a:pt x="2287" y="2965"/>
                  </a:lnTo>
                  <a:cubicBezTo>
                    <a:pt x="2322" y="2929"/>
                    <a:pt x="2334" y="2870"/>
                    <a:pt x="2334" y="2810"/>
                  </a:cubicBezTo>
                  <a:lnTo>
                    <a:pt x="2334" y="2715"/>
                  </a:lnTo>
                  <a:close/>
                  <a:moveTo>
                    <a:pt x="3037" y="3143"/>
                  </a:moveTo>
                  <a:lnTo>
                    <a:pt x="3346" y="3263"/>
                  </a:lnTo>
                  <a:cubicBezTo>
                    <a:pt x="3477" y="3310"/>
                    <a:pt x="3572" y="3441"/>
                    <a:pt x="3572" y="3596"/>
                  </a:cubicBezTo>
                  <a:lnTo>
                    <a:pt x="3572" y="4608"/>
                  </a:lnTo>
                  <a:cubicBezTo>
                    <a:pt x="3572" y="4715"/>
                    <a:pt x="3501" y="4787"/>
                    <a:pt x="3394" y="4787"/>
                  </a:cubicBezTo>
                  <a:lnTo>
                    <a:pt x="2691" y="4787"/>
                  </a:lnTo>
                  <a:lnTo>
                    <a:pt x="2691" y="4596"/>
                  </a:lnTo>
                  <a:lnTo>
                    <a:pt x="3049" y="4596"/>
                  </a:lnTo>
                  <a:cubicBezTo>
                    <a:pt x="3144" y="4596"/>
                    <a:pt x="3215" y="4513"/>
                    <a:pt x="3215" y="4429"/>
                  </a:cubicBezTo>
                  <a:lnTo>
                    <a:pt x="3215" y="3917"/>
                  </a:lnTo>
                  <a:cubicBezTo>
                    <a:pt x="3215" y="3834"/>
                    <a:pt x="3144" y="3763"/>
                    <a:pt x="3049" y="3763"/>
                  </a:cubicBezTo>
                  <a:cubicBezTo>
                    <a:pt x="2965" y="3763"/>
                    <a:pt x="2882" y="3834"/>
                    <a:pt x="2882" y="3917"/>
                  </a:cubicBezTo>
                  <a:lnTo>
                    <a:pt x="2882" y="4275"/>
                  </a:lnTo>
                  <a:lnTo>
                    <a:pt x="2191" y="4275"/>
                  </a:lnTo>
                  <a:lnTo>
                    <a:pt x="2191" y="3917"/>
                  </a:lnTo>
                  <a:cubicBezTo>
                    <a:pt x="2191" y="3834"/>
                    <a:pt x="2108" y="3763"/>
                    <a:pt x="2025" y="3763"/>
                  </a:cubicBezTo>
                  <a:cubicBezTo>
                    <a:pt x="1929" y="3763"/>
                    <a:pt x="1858" y="3834"/>
                    <a:pt x="1858" y="3917"/>
                  </a:cubicBezTo>
                  <a:lnTo>
                    <a:pt x="1858" y="4429"/>
                  </a:lnTo>
                  <a:cubicBezTo>
                    <a:pt x="1858" y="4513"/>
                    <a:pt x="1929" y="4596"/>
                    <a:pt x="2025" y="4596"/>
                  </a:cubicBezTo>
                  <a:lnTo>
                    <a:pt x="2382" y="4596"/>
                  </a:lnTo>
                  <a:lnTo>
                    <a:pt x="2382" y="4787"/>
                  </a:lnTo>
                  <a:lnTo>
                    <a:pt x="1679" y="4787"/>
                  </a:lnTo>
                  <a:cubicBezTo>
                    <a:pt x="1572" y="4787"/>
                    <a:pt x="1501" y="4715"/>
                    <a:pt x="1501" y="4608"/>
                  </a:cubicBezTo>
                  <a:lnTo>
                    <a:pt x="1501" y="3596"/>
                  </a:lnTo>
                  <a:lnTo>
                    <a:pt x="1489" y="3596"/>
                  </a:lnTo>
                  <a:cubicBezTo>
                    <a:pt x="1489" y="3441"/>
                    <a:pt x="1572" y="3310"/>
                    <a:pt x="1715" y="3263"/>
                  </a:cubicBezTo>
                  <a:lnTo>
                    <a:pt x="2025" y="3143"/>
                  </a:lnTo>
                  <a:lnTo>
                    <a:pt x="2287" y="3417"/>
                  </a:lnTo>
                  <a:cubicBezTo>
                    <a:pt x="2346" y="3477"/>
                    <a:pt x="2441" y="3501"/>
                    <a:pt x="2525" y="3501"/>
                  </a:cubicBezTo>
                  <a:cubicBezTo>
                    <a:pt x="2620" y="3501"/>
                    <a:pt x="2691" y="3477"/>
                    <a:pt x="2763" y="3417"/>
                  </a:cubicBezTo>
                  <a:lnTo>
                    <a:pt x="3037" y="3143"/>
                  </a:lnTo>
                  <a:close/>
                  <a:moveTo>
                    <a:pt x="4727" y="4763"/>
                  </a:moveTo>
                  <a:lnTo>
                    <a:pt x="4727" y="5465"/>
                  </a:lnTo>
                  <a:lnTo>
                    <a:pt x="298" y="5465"/>
                  </a:lnTo>
                  <a:lnTo>
                    <a:pt x="298" y="4763"/>
                  </a:lnTo>
                  <a:lnTo>
                    <a:pt x="1191" y="4763"/>
                  </a:lnTo>
                  <a:cubicBezTo>
                    <a:pt x="1251" y="4965"/>
                    <a:pt x="1441" y="5108"/>
                    <a:pt x="1667" y="5108"/>
                  </a:cubicBezTo>
                  <a:lnTo>
                    <a:pt x="3358" y="5108"/>
                  </a:lnTo>
                  <a:cubicBezTo>
                    <a:pt x="3584" y="5108"/>
                    <a:pt x="3763" y="4965"/>
                    <a:pt x="3834" y="4763"/>
                  </a:cubicBezTo>
                  <a:close/>
                  <a:moveTo>
                    <a:pt x="6763" y="3775"/>
                  </a:moveTo>
                  <a:cubicBezTo>
                    <a:pt x="6871" y="3775"/>
                    <a:pt x="6942" y="3846"/>
                    <a:pt x="6942" y="3953"/>
                  </a:cubicBezTo>
                  <a:lnTo>
                    <a:pt x="6942" y="4453"/>
                  </a:lnTo>
                  <a:cubicBezTo>
                    <a:pt x="6942" y="4513"/>
                    <a:pt x="6918" y="4572"/>
                    <a:pt x="6859" y="4608"/>
                  </a:cubicBezTo>
                  <a:cubicBezTo>
                    <a:pt x="6811" y="4632"/>
                    <a:pt x="6787" y="4679"/>
                    <a:pt x="6787" y="4739"/>
                  </a:cubicBezTo>
                  <a:lnTo>
                    <a:pt x="6787" y="4989"/>
                  </a:lnTo>
                  <a:cubicBezTo>
                    <a:pt x="6787" y="5060"/>
                    <a:pt x="6823" y="5120"/>
                    <a:pt x="6906" y="5144"/>
                  </a:cubicBezTo>
                  <a:lnTo>
                    <a:pt x="7323" y="5251"/>
                  </a:lnTo>
                  <a:cubicBezTo>
                    <a:pt x="7394" y="5263"/>
                    <a:pt x="7454" y="5334"/>
                    <a:pt x="7454" y="5429"/>
                  </a:cubicBezTo>
                  <a:lnTo>
                    <a:pt x="7454" y="5465"/>
                  </a:lnTo>
                  <a:lnTo>
                    <a:pt x="5739" y="5465"/>
                  </a:lnTo>
                  <a:lnTo>
                    <a:pt x="5739" y="5429"/>
                  </a:lnTo>
                  <a:cubicBezTo>
                    <a:pt x="5739" y="5334"/>
                    <a:pt x="5799" y="5275"/>
                    <a:pt x="5882" y="5251"/>
                  </a:cubicBezTo>
                  <a:lnTo>
                    <a:pt x="6287" y="5144"/>
                  </a:lnTo>
                  <a:cubicBezTo>
                    <a:pt x="6370" y="5120"/>
                    <a:pt x="6406" y="5060"/>
                    <a:pt x="6406" y="4989"/>
                  </a:cubicBezTo>
                  <a:lnTo>
                    <a:pt x="6406" y="4739"/>
                  </a:lnTo>
                  <a:cubicBezTo>
                    <a:pt x="6406" y="4679"/>
                    <a:pt x="6382" y="4632"/>
                    <a:pt x="6335" y="4608"/>
                  </a:cubicBezTo>
                  <a:cubicBezTo>
                    <a:pt x="6275" y="4572"/>
                    <a:pt x="6251" y="4513"/>
                    <a:pt x="6251" y="4453"/>
                  </a:cubicBezTo>
                  <a:lnTo>
                    <a:pt x="6251" y="3953"/>
                  </a:lnTo>
                  <a:cubicBezTo>
                    <a:pt x="6251" y="3846"/>
                    <a:pt x="6323" y="3775"/>
                    <a:pt x="6430" y="3775"/>
                  </a:cubicBezTo>
                  <a:close/>
                  <a:moveTo>
                    <a:pt x="8156" y="3060"/>
                  </a:moveTo>
                  <a:lnTo>
                    <a:pt x="8156" y="5465"/>
                  </a:lnTo>
                  <a:lnTo>
                    <a:pt x="7799" y="5465"/>
                  </a:lnTo>
                  <a:lnTo>
                    <a:pt x="7799" y="5429"/>
                  </a:lnTo>
                  <a:cubicBezTo>
                    <a:pt x="7799" y="5203"/>
                    <a:pt x="7644" y="4989"/>
                    <a:pt x="7430" y="4929"/>
                  </a:cubicBezTo>
                  <a:lnTo>
                    <a:pt x="7132" y="4858"/>
                  </a:lnTo>
                  <a:lnTo>
                    <a:pt x="7132" y="4810"/>
                  </a:lnTo>
                  <a:cubicBezTo>
                    <a:pt x="7228" y="4727"/>
                    <a:pt x="7287" y="4596"/>
                    <a:pt x="7287" y="4441"/>
                  </a:cubicBezTo>
                  <a:lnTo>
                    <a:pt x="7287" y="3941"/>
                  </a:lnTo>
                  <a:cubicBezTo>
                    <a:pt x="7287" y="3655"/>
                    <a:pt x="7073" y="3429"/>
                    <a:pt x="6787" y="3429"/>
                  </a:cubicBezTo>
                  <a:lnTo>
                    <a:pt x="6442" y="3429"/>
                  </a:lnTo>
                  <a:cubicBezTo>
                    <a:pt x="6156" y="3429"/>
                    <a:pt x="5942" y="3655"/>
                    <a:pt x="5942" y="3941"/>
                  </a:cubicBezTo>
                  <a:lnTo>
                    <a:pt x="5942" y="4441"/>
                  </a:lnTo>
                  <a:cubicBezTo>
                    <a:pt x="5942" y="4596"/>
                    <a:pt x="6001" y="4727"/>
                    <a:pt x="6097" y="4810"/>
                  </a:cubicBezTo>
                  <a:lnTo>
                    <a:pt x="6097" y="4858"/>
                  </a:lnTo>
                  <a:lnTo>
                    <a:pt x="5799" y="4929"/>
                  </a:lnTo>
                  <a:cubicBezTo>
                    <a:pt x="5585" y="4989"/>
                    <a:pt x="5430" y="5191"/>
                    <a:pt x="5430" y="5429"/>
                  </a:cubicBezTo>
                  <a:lnTo>
                    <a:pt x="5430" y="5465"/>
                  </a:lnTo>
                  <a:lnTo>
                    <a:pt x="5073" y="5465"/>
                  </a:lnTo>
                  <a:lnTo>
                    <a:pt x="5073" y="3060"/>
                  </a:lnTo>
                  <a:close/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5620"/>
                  </a:lnTo>
                  <a:cubicBezTo>
                    <a:pt x="1" y="5703"/>
                    <a:pt x="72" y="5787"/>
                    <a:pt x="167" y="5787"/>
                  </a:cubicBezTo>
                  <a:lnTo>
                    <a:pt x="8335" y="5787"/>
                  </a:lnTo>
                  <a:cubicBezTo>
                    <a:pt x="8418" y="5787"/>
                    <a:pt x="8502" y="5703"/>
                    <a:pt x="8502" y="5620"/>
                  </a:cubicBezTo>
                  <a:lnTo>
                    <a:pt x="8502" y="167"/>
                  </a:lnTo>
                  <a:cubicBezTo>
                    <a:pt x="8466" y="84"/>
                    <a:pt x="8395" y="24"/>
                    <a:pt x="8311" y="24"/>
                  </a:cubicBezTo>
                  <a:lnTo>
                    <a:pt x="1334" y="24"/>
                  </a:lnTo>
                  <a:cubicBezTo>
                    <a:pt x="1251" y="24"/>
                    <a:pt x="1167" y="95"/>
                    <a:pt x="1167" y="191"/>
                  </a:cubicBezTo>
                  <a:cubicBezTo>
                    <a:pt x="1167" y="274"/>
                    <a:pt x="1251" y="346"/>
                    <a:pt x="1334" y="346"/>
                  </a:cubicBezTo>
                  <a:lnTo>
                    <a:pt x="4763" y="346"/>
                  </a:lnTo>
                  <a:lnTo>
                    <a:pt x="4763" y="4453"/>
                  </a:lnTo>
                  <a:lnTo>
                    <a:pt x="3882" y="4453"/>
                  </a:lnTo>
                  <a:lnTo>
                    <a:pt x="3882" y="3608"/>
                  </a:lnTo>
                  <a:cubicBezTo>
                    <a:pt x="3882" y="3346"/>
                    <a:pt x="3703" y="3084"/>
                    <a:pt x="3453" y="2977"/>
                  </a:cubicBezTo>
                  <a:lnTo>
                    <a:pt x="3037" y="2822"/>
                  </a:lnTo>
                  <a:lnTo>
                    <a:pt x="3037" y="2798"/>
                  </a:lnTo>
                  <a:lnTo>
                    <a:pt x="3037" y="2572"/>
                  </a:lnTo>
                  <a:cubicBezTo>
                    <a:pt x="3239" y="2417"/>
                    <a:pt x="3382" y="2167"/>
                    <a:pt x="3382" y="1893"/>
                  </a:cubicBezTo>
                  <a:lnTo>
                    <a:pt x="3382" y="1560"/>
                  </a:lnTo>
                  <a:cubicBezTo>
                    <a:pt x="3382" y="1179"/>
                    <a:pt x="3084" y="881"/>
                    <a:pt x="2703" y="881"/>
                  </a:cubicBezTo>
                  <a:lnTo>
                    <a:pt x="2370" y="881"/>
                  </a:lnTo>
                  <a:cubicBezTo>
                    <a:pt x="1989" y="881"/>
                    <a:pt x="1691" y="1179"/>
                    <a:pt x="1691" y="1560"/>
                  </a:cubicBezTo>
                  <a:lnTo>
                    <a:pt x="1691" y="1893"/>
                  </a:lnTo>
                  <a:cubicBezTo>
                    <a:pt x="1691" y="2179"/>
                    <a:pt x="1834" y="2417"/>
                    <a:pt x="2037" y="2572"/>
                  </a:cubicBezTo>
                  <a:lnTo>
                    <a:pt x="2037" y="2810"/>
                  </a:lnTo>
                  <a:lnTo>
                    <a:pt x="2037" y="2822"/>
                  </a:lnTo>
                  <a:lnTo>
                    <a:pt x="1620" y="2989"/>
                  </a:lnTo>
                  <a:cubicBezTo>
                    <a:pt x="1370" y="3084"/>
                    <a:pt x="1191" y="3346"/>
                    <a:pt x="1191" y="3608"/>
                  </a:cubicBezTo>
                  <a:lnTo>
                    <a:pt x="1191" y="4453"/>
                  </a:lnTo>
                  <a:lnTo>
                    <a:pt x="310" y="4453"/>
                  </a:lnTo>
                  <a:lnTo>
                    <a:pt x="310" y="334"/>
                  </a:lnTo>
                  <a:lnTo>
                    <a:pt x="667" y="334"/>
                  </a:lnTo>
                  <a:cubicBezTo>
                    <a:pt x="763" y="334"/>
                    <a:pt x="834" y="262"/>
                    <a:pt x="834" y="167"/>
                  </a:cubicBezTo>
                  <a:cubicBezTo>
                    <a:pt x="834" y="84"/>
                    <a:pt x="763" y="0"/>
                    <a:pt x="6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56"/>
            <p:cNvSpPr/>
            <p:nvPr/>
          </p:nvSpPr>
          <p:spPr>
            <a:xfrm>
              <a:off x="2278533" y="2937377"/>
              <a:ext cx="346788" cy="254704"/>
            </a:xfrm>
            <a:custGeom>
              <a:rect b="b" l="l" r="r" t="t"/>
              <a:pathLst>
                <a:path extrusionOk="0" h="8002" w="10895">
                  <a:moveTo>
                    <a:pt x="9871" y="310"/>
                  </a:moveTo>
                  <a:cubicBezTo>
                    <a:pt x="9978" y="310"/>
                    <a:pt x="10049" y="393"/>
                    <a:pt x="10049" y="489"/>
                  </a:cubicBezTo>
                  <a:lnTo>
                    <a:pt x="10049" y="6799"/>
                  </a:lnTo>
                  <a:lnTo>
                    <a:pt x="9692" y="6799"/>
                  </a:lnTo>
                  <a:cubicBezTo>
                    <a:pt x="9609" y="6799"/>
                    <a:pt x="9525" y="6882"/>
                    <a:pt x="9525" y="6966"/>
                  </a:cubicBezTo>
                  <a:cubicBezTo>
                    <a:pt x="9525" y="7061"/>
                    <a:pt x="9609" y="7132"/>
                    <a:pt x="9692" y="7132"/>
                  </a:cubicBezTo>
                  <a:lnTo>
                    <a:pt x="10537" y="7132"/>
                  </a:lnTo>
                  <a:cubicBezTo>
                    <a:pt x="10537" y="7132"/>
                    <a:pt x="10561" y="7132"/>
                    <a:pt x="10561" y="7144"/>
                  </a:cubicBezTo>
                  <a:lnTo>
                    <a:pt x="10561" y="7490"/>
                  </a:lnTo>
                  <a:cubicBezTo>
                    <a:pt x="10573" y="7585"/>
                    <a:pt x="10478" y="7668"/>
                    <a:pt x="10394" y="7668"/>
                  </a:cubicBezTo>
                  <a:lnTo>
                    <a:pt x="512" y="7668"/>
                  </a:lnTo>
                  <a:cubicBezTo>
                    <a:pt x="405" y="7668"/>
                    <a:pt x="334" y="7597"/>
                    <a:pt x="334" y="7490"/>
                  </a:cubicBezTo>
                  <a:lnTo>
                    <a:pt x="334" y="7144"/>
                  </a:lnTo>
                  <a:cubicBezTo>
                    <a:pt x="334" y="7144"/>
                    <a:pt x="334" y="7132"/>
                    <a:pt x="346" y="7132"/>
                  </a:cubicBezTo>
                  <a:lnTo>
                    <a:pt x="9037" y="7132"/>
                  </a:lnTo>
                  <a:cubicBezTo>
                    <a:pt x="9132" y="7132"/>
                    <a:pt x="9204" y="7061"/>
                    <a:pt x="9204" y="6966"/>
                  </a:cubicBezTo>
                  <a:cubicBezTo>
                    <a:pt x="9204" y="6882"/>
                    <a:pt x="9132" y="6799"/>
                    <a:pt x="9037" y="6799"/>
                  </a:cubicBezTo>
                  <a:lnTo>
                    <a:pt x="858" y="6799"/>
                  </a:lnTo>
                  <a:lnTo>
                    <a:pt x="858" y="489"/>
                  </a:lnTo>
                  <a:cubicBezTo>
                    <a:pt x="858" y="393"/>
                    <a:pt x="929" y="310"/>
                    <a:pt x="1036" y="310"/>
                  </a:cubicBezTo>
                  <a:close/>
                  <a:moveTo>
                    <a:pt x="1012" y="0"/>
                  </a:moveTo>
                  <a:cubicBezTo>
                    <a:pt x="738" y="0"/>
                    <a:pt x="512" y="227"/>
                    <a:pt x="512" y="512"/>
                  </a:cubicBezTo>
                  <a:lnTo>
                    <a:pt x="512" y="6823"/>
                  </a:lnTo>
                  <a:lnTo>
                    <a:pt x="334" y="6823"/>
                  </a:lnTo>
                  <a:cubicBezTo>
                    <a:pt x="155" y="6823"/>
                    <a:pt x="0" y="6966"/>
                    <a:pt x="0" y="7144"/>
                  </a:cubicBezTo>
                  <a:lnTo>
                    <a:pt x="0" y="7490"/>
                  </a:lnTo>
                  <a:cubicBezTo>
                    <a:pt x="0" y="7775"/>
                    <a:pt x="226" y="8001"/>
                    <a:pt x="512" y="8001"/>
                  </a:cubicBezTo>
                  <a:lnTo>
                    <a:pt x="10394" y="8001"/>
                  </a:lnTo>
                  <a:cubicBezTo>
                    <a:pt x="10680" y="8001"/>
                    <a:pt x="10894" y="7775"/>
                    <a:pt x="10894" y="7490"/>
                  </a:cubicBezTo>
                  <a:lnTo>
                    <a:pt x="10894" y="7144"/>
                  </a:lnTo>
                  <a:cubicBezTo>
                    <a:pt x="10883" y="6966"/>
                    <a:pt x="10728" y="6823"/>
                    <a:pt x="10561" y="6823"/>
                  </a:cubicBezTo>
                  <a:lnTo>
                    <a:pt x="10383" y="6823"/>
                  </a:lnTo>
                  <a:lnTo>
                    <a:pt x="10383" y="512"/>
                  </a:lnTo>
                  <a:cubicBezTo>
                    <a:pt x="10383" y="227"/>
                    <a:pt x="10156" y="0"/>
                    <a:pt x="98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5" name="Google Shape;1595;p56"/>
          <p:cNvGrpSpPr/>
          <p:nvPr/>
        </p:nvGrpSpPr>
        <p:grpSpPr>
          <a:xfrm>
            <a:off x="5298863" y="1769034"/>
            <a:ext cx="529456" cy="525591"/>
            <a:chOff x="3527780" y="2885263"/>
            <a:chExt cx="347435" cy="345534"/>
          </a:xfrm>
        </p:grpSpPr>
        <p:sp>
          <p:nvSpPr>
            <p:cNvPr id="1596" name="Google Shape;1596;p56"/>
            <p:cNvSpPr/>
            <p:nvPr/>
          </p:nvSpPr>
          <p:spPr>
            <a:xfrm>
              <a:off x="3527780" y="2885263"/>
              <a:ext cx="347435" cy="345534"/>
            </a:xfrm>
            <a:custGeom>
              <a:rect b="b" l="l" r="r" t="t"/>
              <a:pathLst>
                <a:path extrusionOk="0" h="10907" w="10967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56"/>
            <p:cNvSpPr/>
            <p:nvPr/>
          </p:nvSpPr>
          <p:spPr>
            <a:xfrm>
              <a:off x="3599440" y="2956543"/>
              <a:ext cx="204494" cy="204843"/>
            </a:xfrm>
            <a:custGeom>
              <a:rect b="b" l="l" r="r" t="t"/>
              <a:pathLst>
                <a:path extrusionOk="0" h="6466" w="6455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56"/>
            <p:cNvSpPr/>
            <p:nvPr/>
          </p:nvSpPr>
          <p:spPr>
            <a:xfrm>
              <a:off x="3661691" y="3018763"/>
              <a:ext cx="79992" cy="80372"/>
            </a:xfrm>
            <a:custGeom>
              <a:rect b="b" l="l" r="r" t="t"/>
              <a:pathLst>
                <a:path extrusionOk="0" h="2537" w="2525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56"/>
            <p:cNvSpPr/>
            <p:nvPr/>
          </p:nvSpPr>
          <p:spPr>
            <a:xfrm>
              <a:off x="3625101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56"/>
            <p:cNvSpPr/>
            <p:nvPr/>
          </p:nvSpPr>
          <p:spPr>
            <a:xfrm>
              <a:off x="3651522" y="2982552"/>
              <a:ext cx="18881" cy="18533"/>
            </a:xfrm>
            <a:custGeom>
              <a:rect b="b" l="l" r="r" t="t"/>
              <a:pathLst>
                <a:path extrusionOk="0" h="585" w="596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56"/>
            <p:cNvSpPr/>
            <p:nvPr/>
          </p:nvSpPr>
          <p:spPr>
            <a:xfrm>
              <a:off x="367905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56"/>
            <p:cNvSpPr/>
            <p:nvPr/>
          </p:nvSpPr>
          <p:spPr>
            <a:xfrm>
              <a:off x="370582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56"/>
            <p:cNvSpPr/>
            <p:nvPr/>
          </p:nvSpPr>
          <p:spPr>
            <a:xfrm>
              <a:off x="3732591" y="2982552"/>
              <a:ext cx="18533" cy="18533"/>
            </a:xfrm>
            <a:custGeom>
              <a:rect b="b" l="l" r="r" t="t"/>
              <a:pathLst>
                <a:path extrusionOk="0" h="585" w="58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56"/>
            <p:cNvSpPr/>
            <p:nvPr/>
          </p:nvSpPr>
          <p:spPr>
            <a:xfrm>
              <a:off x="3759773" y="2982552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56"/>
            <p:cNvSpPr/>
            <p:nvPr/>
          </p:nvSpPr>
          <p:spPr>
            <a:xfrm>
              <a:off x="3625101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56"/>
            <p:cNvSpPr/>
            <p:nvPr/>
          </p:nvSpPr>
          <p:spPr>
            <a:xfrm>
              <a:off x="3651522" y="3116844"/>
              <a:ext cx="18881" cy="18501"/>
            </a:xfrm>
            <a:custGeom>
              <a:rect b="b" l="l" r="r" t="t"/>
              <a:pathLst>
                <a:path extrusionOk="0" h="584" w="596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56"/>
            <p:cNvSpPr/>
            <p:nvPr/>
          </p:nvSpPr>
          <p:spPr>
            <a:xfrm>
              <a:off x="367905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56"/>
            <p:cNvSpPr/>
            <p:nvPr/>
          </p:nvSpPr>
          <p:spPr>
            <a:xfrm>
              <a:off x="370582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56"/>
            <p:cNvSpPr/>
            <p:nvPr/>
          </p:nvSpPr>
          <p:spPr>
            <a:xfrm>
              <a:off x="3732591" y="3116844"/>
              <a:ext cx="18533" cy="18501"/>
            </a:xfrm>
            <a:custGeom>
              <a:rect b="b" l="l" r="r" t="t"/>
              <a:pathLst>
                <a:path extrusionOk="0" h="584" w="585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56"/>
            <p:cNvSpPr/>
            <p:nvPr/>
          </p:nvSpPr>
          <p:spPr>
            <a:xfrm>
              <a:off x="3759773" y="311684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56"/>
            <p:cNvSpPr/>
            <p:nvPr/>
          </p:nvSpPr>
          <p:spPr>
            <a:xfrm>
              <a:off x="3625101" y="300935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56"/>
            <p:cNvSpPr/>
            <p:nvPr/>
          </p:nvSpPr>
          <p:spPr>
            <a:xfrm>
              <a:off x="3625101" y="3036503"/>
              <a:ext cx="18501" cy="18153"/>
            </a:xfrm>
            <a:custGeom>
              <a:rect b="b" l="l" r="r" t="t"/>
              <a:pathLst>
                <a:path extrusionOk="0" h="573" w="584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6"/>
            <p:cNvSpPr/>
            <p:nvPr/>
          </p:nvSpPr>
          <p:spPr>
            <a:xfrm>
              <a:off x="3625101" y="3063273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6"/>
            <p:cNvSpPr/>
            <p:nvPr/>
          </p:nvSpPr>
          <p:spPr>
            <a:xfrm>
              <a:off x="3625101" y="309007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56"/>
            <p:cNvSpPr/>
            <p:nvPr/>
          </p:nvSpPr>
          <p:spPr>
            <a:xfrm>
              <a:off x="3759773" y="300935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56"/>
            <p:cNvSpPr/>
            <p:nvPr/>
          </p:nvSpPr>
          <p:spPr>
            <a:xfrm>
              <a:off x="3759773" y="3036503"/>
              <a:ext cx="18121" cy="18153"/>
            </a:xfrm>
            <a:custGeom>
              <a:rect b="b" l="l" r="r" t="t"/>
              <a:pathLst>
                <a:path extrusionOk="0" h="573" w="57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56"/>
            <p:cNvSpPr/>
            <p:nvPr/>
          </p:nvSpPr>
          <p:spPr>
            <a:xfrm>
              <a:off x="3759773" y="3063273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56"/>
            <p:cNvSpPr/>
            <p:nvPr/>
          </p:nvSpPr>
          <p:spPr>
            <a:xfrm>
              <a:off x="3759773" y="309007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56"/>
          <p:cNvSpPr/>
          <p:nvPr/>
        </p:nvSpPr>
        <p:spPr>
          <a:xfrm>
            <a:off x="2620639" y="3330425"/>
            <a:ext cx="503721" cy="507611"/>
          </a:xfrm>
          <a:custGeom>
            <a:rect b="b" l="l" r="r" t="t"/>
            <a:pathLst>
              <a:path extrusionOk="0" h="11443" w="11419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625" name="Google Shape;16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p57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Éléments à risques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627" name="Google Shape;1627;p57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628" name="Google Shape;1628;p57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57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57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57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57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57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57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57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7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57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57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57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57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57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57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57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57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57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57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57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57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9" name="Google Shape;1649;p57"/>
          <p:cNvSpPr/>
          <p:nvPr/>
        </p:nvSpPr>
        <p:spPr>
          <a:xfrm>
            <a:off x="2721563" y="3225238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57"/>
          <p:cNvSpPr/>
          <p:nvPr/>
        </p:nvSpPr>
        <p:spPr>
          <a:xfrm>
            <a:off x="720000" y="1671813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57"/>
          <p:cNvSpPr txBox="1"/>
          <p:nvPr/>
        </p:nvSpPr>
        <p:spPr>
          <a:xfrm>
            <a:off x="1667400" y="15619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Informationnels (INF)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2" name="Google Shape;1652;p57"/>
          <p:cNvSpPr txBox="1"/>
          <p:nvPr/>
        </p:nvSpPr>
        <p:spPr>
          <a:xfrm>
            <a:off x="1667400" y="1996475"/>
            <a:ext cx="3171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Risques Informationnels (Informations sur les lieux, Contenu ...)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3" name="Google Shape;1653;p57"/>
          <p:cNvSpPr txBox="1"/>
          <p:nvPr/>
        </p:nvSpPr>
        <p:spPr>
          <a:xfrm>
            <a:off x="3678113" y="3121100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Financiers (FIN)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4" name="Google Shape;1654;p57"/>
          <p:cNvSpPr txBox="1"/>
          <p:nvPr/>
        </p:nvSpPr>
        <p:spPr>
          <a:xfrm>
            <a:off x="3699337" y="3555650"/>
            <a:ext cx="27231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Risques Financiers(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Coûts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Frais, Taxes, ...)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5" name="Google Shape;1655;p57"/>
          <p:cNvSpPr/>
          <p:nvPr/>
        </p:nvSpPr>
        <p:spPr>
          <a:xfrm>
            <a:off x="822738" y="24866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57"/>
          <p:cNvSpPr/>
          <p:nvPr/>
        </p:nvSpPr>
        <p:spPr>
          <a:xfrm>
            <a:off x="967138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57"/>
          <p:cNvSpPr/>
          <p:nvPr/>
        </p:nvSpPr>
        <p:spPr>
          <a:xfrm>
            <a:off x="1111513" y="24866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57"/>
          <p:cNvSpPr/>
          <p:nvPr/>
        </p:nvSpPr>
        <p:spPr>
          <a:xfrm>
            <a:off x="2977450" y="405860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57"/>
          <p:cNvSpPr/>
          <p:nvPr/>
        </p:nvSpPr>
        <p:spPr>
          <a:xfrm>
            <a:off x="3121825" y="405860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57"/>
          <p:cNvSpPr/>
          <p:nvPr/>
        </p:nvSpPr>
        <p:spPr>
          <a:xfrm>
            <a:off x="3266200" y="4058600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1" name="Google Shape;1661;p57"/>
          <p:cNvGrpSpPr/>
          <p:nvPr/>
        </p:nvGrpSpPr>
        <p:grpSpPr>
          <a:xfrm>
            <a:off x="779936" y="1772709"/>
            <a:ext cx="582631" cy="518227"/>
            <a:chOff x="854261" y="2908813"/>
            <a:chExt cx="377474" cy="335748"/>
          </a:xfrm>
        </p:grpSpPr>
        <p:sp>
          <p:nvSpPr>
            <p:cNvPr id="1662" name="Google Shape;1662;p57"/>
            <p:cNvSpPr/>
            <p:nvPr/>
          </p:nvSpPr>
          <p:spPr>
            <a:xfrm>
              <a:off x="896337" y="3079695"/>
              <a:ext cx="47391" cy="17091"/>
            </a:xfrm>
            <a:custGeom>
              <a:rect b="b" l="l" r="r" t="t"/>
              <a:pathLst>
                <a:path extrusionOk="0" h="537" w="1489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58"/>
                    <a:pt x="179" y="358"/>
                  </a:cubicBezTo>
                  <a:cubicBezTo>
                    <a:pt x="381" y="358"/>
                    <a:pt x="941" y="382"/>
                    <a:pt x="1227" y="525"/>
                  </a:cubicBezTo>
                  <a:cubicBezTo>
                    <a:pt x="1251" y="537"/>
                    <a:pt x="1274" y="537"/>
                    <a:pt x="1298" y="537"/>
                  </a:cubicBezTo>
                  <a:cubicBezTo>
                    <a:pt x="1358" y="537"/>
                    <a:pt x="1417" y="501"/>
                    <a:pt x="1453" y="441"/>
                  </a:cubicBezTo>
                  <a:cubicBezTo>
                    <a:pt x="1489" y="358"/>
                    <a:pt x="1465" y="251"/>
                    <a:pt x="1370" y="203"/>
                  </a:cubicBezTo>
                  <a:cubicBezTo>
                    <a:pt x="977" y="1"/>
                    <a:pt x="215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57"/>
            <p:cNvSpPr/>
            <p:nvPr/>
          </p:nvSpPr>
          <p:spPr>
            <a:xfrm>
              <a:off x="878514" y="3191855"/>
              <a:ext cx="11426" cy="52706"/>
            </a:xfrm>
            <a:custGeom>
              <a:rect b="b" l="l" r="r" t="t"/>
              <a:pathLst>
                <a:path extrusionOk="0" h="1656" w="359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lnTo>
                    <a:pt x="1" y="1477"/>
                  </a:lnTo>
                  <a:cubicBezTo>
                    <a:pt x="1" y="1561"/>
                    <a:pt x="72" y="1656"/>
                    <a:pt x="179" y="1656"/>
                  </a:cubicBezTo>
                  <a:cubicBezTo>
                    <a:pt x="287" y="1656"/>
                    <a:pt x="358" y="1585"/>
                    <a:pt x="358" y="1477"/>
                  </a:cubicBezTo>
                  <a:lnTo>
                    <a:pt x="358" y="180"/>
                  </a:lnTo>
                  <a:cubicBezTo>
                    <a:pt x="358" y="72"/>
                    <a:pt x="287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57"/>
            <p:cNvSpPr/>
            <p:nvPr/>
          </p:nvSpPr>
          <p:spPr>
            <a:xfrm>
              <a:off x="854261" y="3050159"/>
              <a:ext cx="219451" cy="194052"/>
            </a:xfrm>
            <a:custGeom>
              <a:rect b="b" l="l" r="r" t="t"/>
              <a:pathLst>
                <a:path extrusionOk="0" h="6097" w="6895">
                  <a:moveTo>
                    <a:pt x="6406" y="679"/>
                  </a:moveTo>
                  <a:lnTo>
                    <a:pt x="6466" y="929"/>
                  </a:lnTo>
                  <a:cubicBezTo>
                    <a:pt x="6490" y="1000"/>
                    <a:pt x="6478" y="1072"/>
                    <a:pt x="6418" y="1119"/>
                  </a:cubicBezTo>
                  <a:lnTo>
                    <a:pt x="6311" y="1226"/>
                  </a:lnTo>
                  <a:lnTo>
                    <a:pt x="6073" y="988"/>
                  </a:lnTo>
                  <a:lnTo>
                    <a:pt x="6406" y="679"/>
                  </a:lnTo>
                  <a:close/>
                  <a:moveTo>
                    <a:pt x="3192" y="345"/>
                  </a:moveTo>
                  <a:lnTo>
                    <a:pt x="3192" y="1060"/>
                  </a:lnTo>
                  <a:cubicBezTo>
                    <a:pt x="3192" y="1179"/>
                    <a:pt x="3156" y="1298"/>
                    <a:pt x="3108" y="1405"/>
                  </a:cubicBezTo>
                  <a:lnTo>
                    <a:pt x="3025" y="1584"/>
                  </a:lnTo>
                  <a:cubicBezTo>
                    <a:pt x="3013" y="1607"/>
                    <a:pt x="3013" y="1619"/>
                    <a:pt x="3013" y="1655"/>
                  </a:cubicBezTo>
                  <a:lnTo>
                    <a:pt x="3013" y="2024"/>
                  </a:lnTo>
                  <a:cubicBezTo>
                    <a:pt x="2989" y="2286"/>
                    <a:pt x="2894" y="2524"/>
                    <a:pt x="2715" y="2703"/>
                  </a:cubicBezTo>
                  <a:cubicBezTo>
                    <a:pt x="2537" y="2881"/>
                    <a:pt x="2275" y="2965"/>
                    <a:pt x="2025" y="2965"/>
                  </a:cubicBezTo>
                  <a:cubicBezTo>
                    <a:pt x="1525" y="2953"/>
                    <a:pt x="1120" y="2500"/>
                    <a:pt x="1120" y="1988"/>
                  </a:cubicBezTo>
                  <a:lnTo>
                    <a:pt x="1120" y="1655"/>
                  </a:lnTo>
                  <a:cubicBezTo>
                    <a:pt x="1120" y="1619"/>
                    <a:pt x="1120" y="1596"/>
                    <a:pt x="1108" y="1584"/>
                  </a:cubicBezTo>
                  <a:lnTo>
                    <a:pt x="1001" y="1369"/>
                  </a:lnTo>
                  <a:cubicBezTo>
                    <a:pt x="953" y="1298"/>
                    <a:pt x="941" y="1203"/>
                    <a:pt x="941" y="1119"/>
                  </a:cubicBezTo>
                  <a:lnTo>
                    <a:pt x="941" y="1107"/>
                  </a:lnTo>
                  <a:cubicBezTo>
                    <a:pt x="941" y="691"/>
                    <a:pt x="1287" y="345"/>
                    <a:pt x="1703" y="345"/>
                  </a:cubicBezTo>
                  <a:close/>
                  <a:moveTo>
                    <a:pt x="2442" y="3227"/>
                  </a:moveTo>
                  <a:cubicBezTo>
                    <a:pt x="2454" y="3298"/>
                    <a:pt x="2477" y="3334"/>
                    <a:pt x="2489" y="3381"/>
                  </a:cubicBezTo>
                  <a:lnTo>
                    <a:pt x="2323" y="3548"/>
                  </a:lnTo>
                  <a:cubicBezTo>
                    <a:pt x="2251" y="3620"/>
                    <a:pt x="2156" y="3655"/>
                    <a:pt x="2059" y="3655"/>
                  </a:cubicBezTo>
                  <a:cubicBezTo>
                    <a:pt x="1962" y="3655"/>
                    <a:pt x="1864" y="3620"/>
                    <a:pt x="1787" y="3548"/>
                  </a:cubicBezTo>
                  <a:lnTo>
                    <a:pt x="1644" y="3393"/>
                  </a:lnTo>
                  <a:cubicBezTo>
                    <a:pt x="1656" y="3358"/>
                    <a:pt x="1668" y="3286"/>
                    <a:pt x="1668" y="3227"/>
                  </a:cubicBezTo>
                  <a:cubicBezTo>
                    <a:pt x="1775" y="3262"/>
                    <a:pt x="1894" y="3286"/>
                    <a:pt x="2013" y="3286"/>
                  </a:cubicBezTo>
                  <a:lnTo>
                    <a:pt x="2061" y="3286"/>
                  </a:lnTo>
                  <a:cubicBezTo>
                    <a:pt x="2192" y="3286"/>
                    <a:pt x="2323" y="3274"/>
                    <a:pt x="2442" y="3227"/>
                  </a:cubicBezTo>
                  <a:close/>
                  <a:moveTo>
                    <a:pt x="1680" y="0"/>
                  </a:moveTo>
                  <a:cubicBezTo>
                    <a:pt x="1072" y="0"/>
                    <a:pt x="584" y="500"/>
                    <a:pt x="584" y="1107"/>
                  </a:cubicBezTo>
                  <a:lnTo>
                    <a:pt x="584" y="1119"/>
                  </a:lnTo>
                  <a:cubicBezTo>
                    <a:pt x="584" y="1250"/>
                    <a:pt x="608" y="1405"/>
                    <a:pt x="668" y="1524"/>
                  </a:cubicBezTo>
                  <a:lnTo>
                    <a:pt x="763" y="1703"/>
                  </a:lnTo>
                  <a:lnTo>
                    <a:pt x="763" y="1988"/>
                  </a:lnTo>
                  <a:cubicBezTo>
                    <a:pt x="763" y="2429"/>
                    <a:pt x="977" y="2834"/>
                    <a:pt x="1311" y="3072"/>
                  </a:cubicBezTo>
                  <a:lnTo>
                    <a:pt x="1311" y="3215"/>
                  </a:lnTo>
                  <a:cubicBezTo>
                    <a:pt x="1311" y="3310"/>
                    <a:pt x="1251" y="3381"/>
                    <a:pt x="1156" y="3417"/>
                  </a:cubicBezTo>
                  <a:lnTo>
                    <a:pt x="537" y="3596"/>
                  </a:lnTo>
                  <a:cubicBezTo>
                    <a:pt x="227" y="3679"/>
                    <a:pt x="1" y="3965"/>
                    <a:pt x="1" y="4286"/>
                  </a:cubicBezTo>
                  <a:lnTo>
                    <a:pt x="1" y="5917"/>
                  </a:lnTo>
                  <a:cubicBezTo>
                    <a:pt x="1" y="6001"/>
                    <a:pt x="72" y="6096"/>
                    <a:pt x="179" y="6096"/>
                  </a:cubicBezTo>
                  <a:cubicBezTo>
                    <a:pt x="287" y="6096"/>
                    <a:pt x="358" y="6013"/>
                    <a:pt x="358" y="5917"/>
                  </a:cubicBezTo>
                  <a:lnTo>
                    <a:pt x="358" y="4310"/>
                  </a:lnTo>
                  <a:cubicBezTo>
                    <a:pt x="358" y="4143"/>
                    <a:pt x="477" y="3977"/>
                    <a:pt x="644" y="3929"/>
                  </a:cubicBezTo>
                  <a:lnTo>
                    <a:pt x="1263" y="3751"/>
                  </a:lnTo>
                  <a:cubicBezTo>
                    <a:pt x="1322" y="3739"/>
                    <a:pt x="1370" y="3715"/>
                    <a:pt x="1418" y="3679"/>
                  </a:cubicBezTo>
                  <a:lnTo>
                    <a:pt x="1513" y="3786"/>
                  </a:lnTo>
                  <a:cubicBezTo>
                    <a:pt x="1668" y="3929"/>
                    <a:pt x="1846" y="3989"/>
                    <a:pt x="2037" y="3989"/>
                  </a:cubicBezTo>
                  <a:cubicBezTo>
                    <a:pt x="2227" y="3989"/>
                    <a:pt x="2406" y="3917"/>
                    <a:pt x="2561" y="3786"/>
                  </a:cubicBezTo>
                  <a:lnTo>
                    <a:pt x="2727" y="3620"/>
                  </a:lnTo>
                  <a:cubicBezTo>
                    <a:pt x="2799" y="3655"/>
                    <a:pt x="2870" y="3679"/>
                    <a:pt x="2966" y="3679"/>
                  </a:cubicBezTo>
                  <a:lnTo>
                    <a:pt x="3001" y="3679"/>
                  </a:lnTo>
                  <a:cubicBezTo>
                    <a:pt x="3144" y="3679"/>
                    <a:pt x="3275" y="3620"/>
                    <a:pt x="3382" y="3524"/>
                  </a:cubicBezTo>
                  <a:lnTo>
                    <a:pt x="5823" y="1226"/>
                  </a:lnTo>
                  <a:lnTo>
                    <a:pt x="6061" y="1465"/>
                  </a:lnTo>
                  <a:lnTo>
                    <a:pt x="3239" y="4274"/>
                  </a:lnTo>
                  <a:cubicBezTo>
                    <a:pt x="3061" y="4453"/>
                    <a:pt x="2977" y="4679"/>
                    <a:pt x="2977" y="4917"/>
                  </a:cubicBezTo>
                  <a:lnTo>
                    <a:pt x="2977" y="5906"/>
                  </a:lnTo>
                  <a:cubicBezTo>
                    <a:pt x="2977" y="6001"/>
                    <a:pt x="3049" y="6096"/>
                    <a:pt x="3156" y="6096"/>
                  </a:cubicBezTo>
                  <a:cubicBezTo>
                    <a:pt x="3239" y="6096"/>
                    <a:pt x="3335" y="6013"/>
                    <a:pt x="3335" y="5906"/>
                  </a:cubicBezTo>
                  <a:lnTo>
                    <a:pt x="3335" y="4917"/>
                  </a:lnTo>
                  <a:cubicBezTo>
                    <a:pt x="3335" y="4763"/>
                    <a:pt x="3394" y="4620"/>
                    <a:pt x="3501" y="4513"/>
                  </a:cubicBezTo>
                  <a:lnTo>
                    <a:pt x="6656" y="1357"/>
                  </a:lnTo>
                  <a:cubicBezTo>
                    <a:pt x="6787" y="1226"/>
                    <a:pt x="6847" y="1024"/>
                    <a:pt x="6799" y="834"/>
                  </a:cubicBezTo>
                  <a:lnTo>
                    <a:pt x="6704" y="405"/>
                  </a:lnTo>
                  <a:lnTo>
                    <a:pt x="6823" y="298"/>
                  </a:lnTo>
                  <a:cubicBezTo>
                    <a:pt x="6895" y="238"/>
                    <a:pt x="6895" y="119"/>
                    <a:pt x="6823" y="60"/>
                  </a:cubicBezTo>
                  <a:cubicBezTo>
                    <a:pt x="6793" y="24"/>
                    <a:pt x="6749" y="6"/>
                    <a:pt x="6704" y="6"/>
                  </a:cubicBezTo>
                  <a:cubicBezTo>
                    <a:pt x="6659" y="6"/>
                    <a:pt x="6615" y="24"/>
                    <a:pt x="6585" y="60"/>
                  </a:cubicBezTo>
                  <a:lnTo>
                    <a:pt x="3156" y="3274"/>
                  </a:lnTo>
                  <a:cubicBezTo>
                    <a:pt x="3132" y="3310"/>
                    <a:pt x="3073" y="3334"/>
                    <a:pt x="3025" y="3334"/>
                  </a:cubicBezTo>
                  <a:lnTo>
                    <a:pt x="2977" y="3334"/>
                  </a:lnTo>
                  <a:cubicBezTo>
                    <a:pt x="2870" y="3334"/>
                    <a:pt x="2787" y="3250"/>
                    <a:pt x="2787" y="3143"/>
                  </a:cubicBezTo>
                  <a:lnTo>
                    <a:pt x="2787" y="3084"/>
                  </a:lnTo>
                  <a:cubicBezTo>
                    <a:pt x="2846" y="3036"/>
                    <a:pt x="2906" y="3000"/>
                    <a:pt x="2942" y="2953"/>
                  </a:cubicBezTo>
                  <a:cubicBezTo>
                    <a:pt x="3204" y="2715"/>
                    <a:pt x="3335" y="2381"/>
                    <a:pt x="3335" y="2024"/>
                  </a:cubicBezTo>
                  <a:lnTo>
                    <a:pt x="3335" y="1703"/>
                  </a:lnTo>
                  <a:lnTo>
                    <a:pt x="3406" y="1572"/>
                  </a:lnTo>
                  <a:cubicBezTo>
                    <a:pt x="3477" y="1417"/>
                    <a:pt x="3525" y="1238"/>
                    <a:pt x="3525" y="1072"/>
                  </a:cubicBezTo>
                  <a:lnTo>
                    <a:pt x="3525" y="179"/>
                  </a:lnTo>
                  <a:cubicBezTo>
                    <a:pt x="3525" y="95"/>
                    <a:pt x="3454" y="0"/>
                    <a:pt x="3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57"/>
            <p:cNvSpPr/>
            <p:nvPr/>
          </p:nvSpPr>
          <p:spPr>
            <a:xfrm>
              <a:off x="1008115" y="2908813"/>
              <a:ext cx="223620" cy="188355"/>
            </a:xfrm>
            <a:custGeom>
              <a:rect b="b" l="l" r="r" t="t"/>
              <a:pathLst>
                <a:path extrusionOk="0" h="5918" w="7026">
                  <a:moveTo>
                    <a:pt x="560" y="0"/>
                  </a:moveTo>
                  <a:cubicBezTo>
                    <a:pt x="263" y="0"/>
                    <a:pt x="1" y="238"/>
                    <a:pt x="1" y="548"/>
                  </a:cubicBezTo>
                  <a:lnTo>
                    <a:pt x="1" y="5251"/>
                  </a:lnTo>
                  <a:cubicBezTo>
                    <a:pt x="1" y="5334"/>
                    <a:pt x="84" y="5429"/>
                    <a:pt x="179" y="5429"/>
                  </a:cubicBezTo>
                  <a:cubicBezTo>
                    <a:pt x="287" y="5429"/>
                    <a:pt x="358" y="5358"/>
                    <a:pt x="358" y="5251"/>
                  </a:cubicBezTo>
                  <a:lnTo>
                    <a:pt x="358" y="548"/>
                  </a:lnTo>
                  <a:cubicBezTo>
                    <a:pt x="358" y="441"/>
                    <a:pt x="453" y="357"/>
                    <a:pt x="560" y="357"/>
                  </a:cubicBezTo>
                  <a:lnTo>
                    <a:pt x="6478" y="357"/>
                  </a:lnTo>
                  <a:cubicBezTo>
                    <a:pt x="6585" y="357"/>
                    <a:pt x="6668" y="441"/>
                    <a:pt x="6668" y="548"/>
                  </a:cubicBezTo>
                  <a:lnTo>
                    <a:pt x="6668" y="5370"/>
                  </a:lnTo>
                  <a:cubicBezTo>
                    <a:pt x="6668" y="5477"/>
                    <a:pt x="6585" y="5560"/>
                    <a:pt x="6478" y="5560"/>
                  </a:cubicBezTo>
                  <a:lnTo>
                    <a:pt x="2525" y="5560"/>
                  </a:lnTo>
                  <a:cubicBezTo>
                    <a:pt x="2430" y="5560"/>
                    <a:pt x="2346" y="5632"/>
                    <a:pt x="2346" y="5739"/>
                  </a:cubicBezTo>
                  <a:cubicBezTo>
                    <a:pt x="2346" y="5846"/>
                    <a:pt x="2418" y="5917"/>
                    <a:pt x="2525" y="5917"/>
                  </a:cubicBezTo>
                  <a:lnTo>
                    <a:pt x="6478" y="5917"/>
                  </a:lnTo>
                  <a:cubicBezTo>
                    <a:pt x="6775" y="5917"/>
                    <a:pt x="7025" y="5679"/>
                    <a:pt x="7025" y="5370"/>
                  </a:cubicBezTo>
                  <a:lnTo>
                    <a:pt x="7025" y="548"/>
                  </a:lnTo>
                  <a:cubicBezTo>
                    <a:pt x="7025" y="226"/>
                    <a:pt x="6787" y="0"/>
                    <a:pt x="6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57"/>
            <p:cNvSpPr/>
            <p:nvPr/>
          </p:nvSpPr>
          <p:spPr>
            <a:xfrm>
              <a:off x="1037301" y="2944046"/>
              <a:ext cx="165248" cy="105763"/>
            </a:xfrm>
            <a:custGeom>
              <a:rect b="b" l="l" r="r" t="t"/>
              <a:pathLst>
                <a:path extrusionOk="0" h="3323" w="5192">
                  <a:moveTo>
                    <a:pt x="4084" y="0"/>
                  </a:moveTo>
                  <a:cubicBezTo>
                    <a:pt x="4001" y="0"/>
                    <a:pt x="3906" y="84"/>
                    <a:pt x="3906" y="179"/>
                  </a:cubicBezTo>
                  <a:cubicBezTo>
                    <a:pt x="3906" y="286"/>
                    <a:pt x="3989" y="358"/>
                    <a:pt x="4084" y="358"/>
                  </a:cubicBezTo>
                  <a:lnTo>
                    <a:pt x="4596" y="358"/>
                  </a:lnTo>
                  <a:lnTo>
                    <a:pt x="2691" y="2263"/>
                  </a:lnTo>
                  <a:lnTo>
                    <a:pt x="1882" y="1465"/>
                  </a:lnTo>
                  <a:cubicBezTo>
                    <a:pt x="1846" y="1429"/>
                    <a:pt x="1801" y="1411"/>
                    <a:pt x="1758" y="1411"/>
                  </a:cubicBezTo>
                  <a:cubicBezTo>
                    <a:pt x="1715" y="1411"/>
                    <a:pt x="1673" y="1429"/>
                    <a:pt x="1644" y="1465"/>
                  </a:cubicBezTo>
                  <a:lnTo>
                    <a:pt x="72" y="3036"/>
                  </a:lnTo>
                  <a:cubicBezTo>
                    <a:pt x="1" y="3120"/>
                    <a:pt x="1" y="3215"/>
                    <a:pt x="72" y="3275"/>
                  </a:cubicBezTo>
                  <a:cubicBezTo>
                    <a:pt x="96" y="3310"/>
                    <a:pt x="143" y="3322"/>
                    <a:pt x="191" y="3322"/>
                  </a:cubicBezTo>
                  <a:cubicBezTo>
                    <a:pt x="239" y="3322"/>
                    <a:pt x="274" y="3310"/>
                    <a:pt x="310" y="3275"/>
                  </a:cubicBezTo>
                  <a:lnTo>
                    <a:pt x="1763" y="1822"/>
                  </a:lnTo>
                  <a:lnTo>
                    <a:pt x="2572" y="2620"/>
                  </a:lnTo>
                  <a:cubicBezTo>
                    <a:pt x="2608" y="2661"/>
                    <a:pt x="2653" y="2682"/>
                    <a:pt x="2696" y="2682"/>
                  </a:cubicBezTo>
                  <a:cubicBezTo>
                    <a:pt x="2739" y="2682"/>
                    <a:pt x="2781" y="2661"/>
                    <a:pt x="2810" y="2620"/>
                  </a:cubicBezTo>
                  <a:lnTo>
                    <a:pt x="4835" y="596"/>
                  </a:lnTo>
                  <a:lnTo>
                    <a:pt x="4835" y="1108"/>
                  </a:lnTo>
                  <a:cubicBezTo>
                    <a:pt x="4835" y="1191"/>
                    <a:pt x="4906" y="1286"/>
                    <a:pt x="5013" y="1286"/>
                  </a:cubicBezTo>
                  <a:cubicBezTo>
                    <a:pt x="5120" y="1286"/>
                    <a:pt x="5192" y="1215"/>
                    <a:pt x="5192" y="1108"/>
                  </a:cubicBezTo>
                  <a:lnTo>
                    <a:pt x="5192" y="179"/>
                  </a:lnTo>
                  <a:cubicBezTo>
                    <a:pt x="5192" y="84"/>
                    <a:pt x="5120" y="0"/>
                    <a:pt x="5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7" name="Google Shape;1667;p57"/>
          <p:cNvGrpSpPr/>
          <p:nvPr/>
        </p:nvGrpSpPr>
        <p:grpSpPr>
          <a:xfrm>
            <a:off x="2818617" y="3324248"/>
            <a:ext cx="525877" cy="522017"/>
            <a:chOff x="3097241" y="2433564"/>
            <a:chExt cx="344883" cy="343387"/>
          </a:xfrm>
        </p:grpSpPr>
        <p:sp>
          <p:nvSpPr>
            <p:cNvPr id="1668" name="Google Shape;1668;p57"/>
            <p:cNvSpPr/>
            <p:nvPr/>
          </p:nvSpPr>
          <p:spPr>
            <a:xfrm>
              <a:off x="3151825" y="2465806"/>
              <a:ext cx="235746" cy="311146"/>
            </a:xfrm>
            <a:custGeom>
              <a:rect b="b" l="l" r="r" t="t"/>
              <a:pathLst>
                <a:path extrusionOk="0" h="9776" w="7407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57"/>
            <p:cNvSpPr/>
            <p:nvPr/>
          </p:nvSpPr>
          <p:spPr>
            <a:xfrm>
              <a:off x="3179483" y="2492732"/>
              <a:ext cx="181926" cy="181894"/>
            </a:xfrm>
            <a:custGeom>
              <a:rect b="b" l="l" r="r" t="t"/>
              <a:pathLst>
                <a:path extrusionOk="0" h="5715" w="5716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57"/>
            <p:cNvSpPr/>
            <p:nvPr/>
          </p:nvSpPr>
          <p:spPr>
            <a:xfrm>
              <a:off x="3242024" y="2524941"/>
              <a:ext cx="54202" cy="117857"/>
            </a:xfrm>
            <a:custGeom>
              <a:rect b="b" l="l" r="r" t="t"/>
              <a:pathLst>
                <a:path extrusionOk="0" h="3703" w="1703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57"/>
            <p:cNvSpPr/>
            <p:nvPr/>
          </p:nvSpPr>
          <p:spPr>
            <a:xfrm>
              <a:off x="3390945" y="2433724"/>
              <a:ext cx="51179" cy="85934"/>
            </a:xfrm>
            <a:custGeom>
              <a:rect b="b" l="l" r="r" t="t"/>
              <a:pathLst>
                <a:path extrusionOk="0" h="2700" w="1608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57"/>
            <p:cNvSpPr/>
            <p:nvPr/>
          </p:nvSpPr>
          <p:spPr>
            <a:xfrm>
              <a:off x="3360613" y="2478187"/>
              <a:ext cx="27340" cy="41471"/>
            </a:xfrm>
            <a:custGeom>
              <a:rect b="b" l="l" r="r" t="t"/>
              <a:pathLst>
                <a:path extrusionOk="0" h="1303" w="859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57"/>
            <p:cNvSpPr/>
            <p:nvPr/>
          </p:nvSpPr>
          <p:spPr>
            <a:xfrm>
              <a:off x="3375795" y="2455939"/>
              <a:ext cx="39434" cy="63719"/>
            </a:xfrm>
            <a:custGeom>
              <a:rect b="b" l="l" r="r" t="t"/>
              <a:pathLst>
                <a:path extrusionOk="0" h="2002" w="1239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3097241" y="2433564"/>
              <a:ext cx="50829" cy="85711"/>
            </a:xfrm>
            <a:custGeom>
              <a:rect b="b" l="l" r="r" t="t"/>
              <a:pathLst>
                <a:path extrusionOk="0" h="2693" w="1597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3151061" y="2477773"/>
              <a:ext cx="27690" cy="41503"/>
            </a:xfrm>
            <a:custGeom>
              <a:rect b="b" l="l" r="r" t="t"/>
              <a:pathLst>
                <a:path extrusionOk="0" h="1304" w="87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3124167" y="2455939"/>
              <a:ext cx="39434" cy="63337"/>
            </a:xfrm>
            <a:custGeom>
              <a:rect b="b" l="l" r="r" t="t"/>
              <a:pathLst>
                <a:path extrusionOk="0" h="1990" w="1239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7" name="Google Shape;1677;p57"/>
          <p:cNvSpPr/>
          <p:nvPr/>
        </p:nvSpPr>
        <p:spPr>
          <a:xfrm>
            <a:off x="5066400" y="1666050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57"/>
          <p:cNvSpPr txBox="1"/>
          <p:nvPr/>
        </p:nvSpPr>
        <p:spPr>
          <a:xfrm>
            <a:off x="6022950" y="1561913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Employés (EMP)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79" name="Google Shape;1679;p57"/>
          <p:cNvSpPr txBox="1"/>
          <p:nvPr/>
        </p:nvSpPr>
        <p:spPr>
          <a:xfrm>
            <a:off x="6022950" y="1996463"/>
            <a:ext cx="27231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Risques Employés (Responsables des lieux, Employés, Développeurs ...)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0" name="Google Shape;1680;p57"/>
          <p:cNvSpPr/>
          <p:nvPr/>
        </p:nvSpPr>
        <p:spPr>
          <a:xfrm>
            <a:off x="5177888" y="2499413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57"/>
          <p:cNvSpPr/>
          <p:nvPr/>
        </p:nvSpPr>
        <p:spPr>
          <a:xfrm>
            <a:off x="5474688" y="2499413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57"/>
          <p:cNvSpPr/>
          <p:nvPr/>
        </p:nvSpPr>
        <p:spPr>
          <a:xfrm>
            <a:off x="5306238" y="2499413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3" name="Google Shape;1683;p57"/>
          <p:cNvGrpSpPr/>
          <p:nvPr/>
        </p:nvGrpSpPr>
        <p:grpSpPr>
          <a:xfrm>
            <a:off x="5228569" y="1775863"/>
            <a:ext cx="395678" cy="500408"/>
            <a:chOff x="4897750" y="2415639"/>
            <a:chExt cx="279513" cy="357255"/>
          </a:xfrm>
        </p:grpSpPr>
        <p:sp>
          <p:nvSpPr>
            <p:cNvPr id="1684" name="Google Shape;1684;p57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697" name="Google Shape;16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58"/>
          <p:cNvSpPr txBox="1"/>
          <p:nvPr/>
        </p:nvSpPr>
        <p:spPr>
          <a:xfrm>
            <a:off x="444600" y="370225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Exemples d’Aléas/Menaces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699" name="Google Shape;1699;p58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700" name="Google Shape;1700;p58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58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58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58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58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58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58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58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58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58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58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58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58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58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58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58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58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58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58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58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58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1" name="Google Shape;1721;p58"/>
          <p:cNvSpPr txBox="1"/>
          <p:nvPr/>
        </p:nvSpPr>
        <p:spPr>
          <a:xfrm>
            <a:off x="444600" y="1093825"/>
            <a:ext cx="86403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Description du risque : </a:t>
            </a:r>
            <a:r>
              <a:rPr lang="fr" sz="1800">
                <a:solidFill>
                  <a:schemeClr val="dk1"/>
                </a:solidFill>
              </a:rPr>
              <a:t> </a:t>
            </a:r>
            <a:r>
              <a:rPr lang="fr" sz="1800">
                <a:solidFill>
                  <a:schemeClr val="dk1"/>
                </a:solidFill>
              </a:rPr>
              <a:t> Serveurs hébergeant le système en panne </a:t>
            </a:r>
            <a:r>
              <a:rPr lang="fr" sz="1800">
                <a:solidFill>
                  <a:schemeClr val="dk1"/>
                </a:solidFill>
              </a:rPr>
              <a:t>temporaire</a:t>
            </a:r>
            <a:r>
              <a:rPr lang="fr" sz="1800">
                <a:solidFill>
                  <a:schemeClr val="dk1"/>
                </a:solidFill>
              </a:rPr>
              <a:t> ou </a:t>
            </a:r>
            <a:r>
              <a:rPr lang="fr" sz="1800">
                <a:solidFill>
                  <a:schemeClr val="dk1"/>
                </a:solidFill>
              </a:rPr>
              <a:t>totale</a:t>
            </a:r>
            <a:r>
              <a:rPr lang="fr" sz="1800">
                <a:solidFill>
                  <a:schemeClr val="dk1"/>
                </a:solidFill>
              </a:rPr>
              <a:t> (Crash, ...)</a:t>
            </a:r>
            <a:endParaRPr b="1" sz="1800">
              <a:solidFill>
                <a:srgbClr val="00ECE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Catégorie : </a:t>
            </a:r>
            <a:r>
              <a:rPr lang="fr" sz="1800">
                <a:solidFill>
                  <a:schemeClr val="dk1"/>
                </a:solidFill>
              </a:rPr>
              <a:t>MAT</a:t>
            </a:r>
            <a:endParaRPr b="1" sz="1800">
              <a:solidFill>
                <a:srgbClr val="00ECE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Probabilité : </a:t>
            </a:r>
            <a:r>
              <a:rPr lang="fr" sz="1800">
                <a:solidFill>
                  <a:schemeClr val="dk1"/>
                </a:solidFill>
              </a:rPr>
              <a:t>Probable-Critique</a:t>
            </a:r>
            <a:endParaRPr b="1" sz="1800">
              <a:solidFill>
                <a:srgbClr val="00ECE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Impact : </a:t>
            </a:r>
            <a:r>
              <a:rPr lang="fr" sz="1800">
                <a:solidFill>
                  <a:schemeClr val="dk1"/>
                </a:solidFill>
              </a:rPr>
              <a:t>Perte des utilisateurs (clients), Perte d'accès au système ou au données du système, Élévation des coût de maintenance, réparation ou remplacement,</a:t>
            </a:r>
            <a:endParaRPr b="1" sz="1800">
              <a:solidFill>
                <a:srgbClr val="00ECED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Recommandation :  </a:t>
            </a:r>
            <a:r>
              <a:rPr lang="fr" sz="1800">
                <a:solidFill>
                  <a:schemeClr val="dk1"/>
                </a:solidFill>
              </a:rPr>
              <a:t>Se procurer un hébergeur de qualité, Pensez à mettre en place un système de backup</a:t>
            </a:r>
            <a:r>
              <a:rPr lang="fr" sz="1800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727" name="Google Shape;17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59"/>
          <p:cNvSpPr txBox="1"/>
          <p:nvPr/>
        </p:nvSpPr>
        <p:spPr>
          <a:xfrm>
            <a:off x="444600" y="370225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Exemples d’Aléas/Menaces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729" name="Google Shape;1729;p59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730" name="Google Shape;1730;p59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1" name="Google Shape;1751;p59"/>
          <p:cNvSpPr txBox="1"/>
          <p:nvPr/>
        </p:nvSpPr>
        <p:spPr>
          <a:xfrm>
            <a:off x="503700" y="1093825"/>
            <a:ext cx="8640300" cy="3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Description du risque : </a:t>
            </a:r>
            <a:r>
              <a:rPr lang="fr" sz="1800">
                <a:solidFill>
                  <a:schemeClr val="dk1"/>
                </a:solidFill>
              </a:rPr>
              <a:t>Concurrences des applications étrangères (google maps, google street view)</a:t>
            </a:r>
            <a:r>
              <a:rPr lang="fr" sz="1800">
                <a:solidFill>
                  <a:schemeClr val="dk1"/>
                </a:solidFill>
              </a:rPr>
              <a:t> </a:t>
            </a:r>
            <a:endParaRPr b="1" sz="1800">
              <a:solidFill>
                <a:srgbClr val="00ECE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Catégorie : </a:t>
            </a:r>
            <a:r>
              <a:rPr lang="fr" sz="1800">
                <a:solidFill>
                  <a:schemeClr val="dk1"/>
                </a:solidFill>
              </a:rPr>
              <a:t>MET</a:t>
            </a:r>
            <a:endParaRPr b="1" sz="1800">
              <a:solidFill>
                <a:srgbClr val="00ECE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Probabilité : </a:t>
            </a:r>
            <a:r>
              <a:rPr lang="fr" sz="1800">
                <a:solidFill>
                  <a:schemeClr val="dk1"/>
                </a:solidFill>
              </a:rPr>
              <a:t>Probable-Sévère.</a:t>
            </a:r>
            <a:endParaRPr b="1" sz="1800">
              <a:solidFill>
                <a:srgbClr val="00ECE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Impact : </a:t>
            </a:r>
            <a:r>
              <a:rPr lang="fr" sz="1800">
                <a:solidFill>
                  <a:schemeClr val="dk1"/>
                </a:solidFill>
              </a:rPr>
              <a:t>Difficulté de fonder une base clientèle, manque d'intérêt envers l'application.</a:t>
            </a:r>
            <a:endParaRPr b="1" sz="1800">
              <a:solidFill>
                <a:srgbClr val="00ECE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Recommandation :  </a:t>
            </a:r>
            <a:r>
              <a:rPr lang="fr" sz="1800">
                <a:solidFill>
                  <a:schemeClr val="dk1"/>
                </a:solidFill>
              </a:rPr>
              <a:t>Faire une étude approfondie des avantage compétitifs de la solution,Prendre en considération les attentes des clients (formulaires ...),Publicité </a:t>
            </a:r>
            <a:r>
              <a:rPr lang="fr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757" name="Google Shape;175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60"/>
          <p:cNvSpPr txBox="1"/>
          <p:nvPr/>
        </p:nvSpPr>
        <p:spPr>
          <a:xfrm>
            <a:off x="444600" y="370225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Exemples d’Aléas/Menaces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759" name="Google Shape;1759;p60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760" name="Google Shape;1760;p60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60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60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60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60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60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60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60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60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60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60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60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60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60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60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60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60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60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60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60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60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1" name="Google Shape;1781;p60"/>
          <p:cNvSpPr txBox="1"/>
          <p:nvPr/>
        </p:nvSpPr>
        <p:spPr>
          <a:xfrm>
            <a:off x="503700" y="1011425"/>
            <a:ext cx="8640300" cy="3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Description du risque : </a:t>
            </a:r>
            <a:r>
              <a:rPr lang="fr" sz="1800">
                <a:solidFill>
                  <a:schemeClr val="dk1"/>
                </a:solidFill>
              </a:rPr>
              <a:t>Refus de coopération de la part des employés du </a:t>
            </a:r>
            <a:r>
              <a:rPr lang="fr" sz="1800">
                <a:solidFill>
                  <a:schemeClr val="dk1"/>
                </a:solidFill>
              </a:rPr>
              <a:t>ministère</a:t>
            </a:r>
            <a:r>
              <a:rPr lang="fr" sz="1800">
                <a:solidFill>
                  <a:schemeClr val="dk1"/>
                </a:solidFill>
              </a:rPr>
              <a:t> ou des </a:t>
            </a:r>
            <a:r>
              <a:rPr lang="fr" sz="1800">
                <a:solidFill>
                  <a:schemeClr val="dk1"/>
                </a:solidFill>
              </a:rPr>
              <a:t>responsables</a:t>
            </a:r>
            <a:r>
              <a:rPr lang="fr" sz="1800">
                <a:solidFill>
                  <a:schemeClr val="dk1"/>
                </a:solidFill>
              </a:rPr>
              <a:t> des lieux (charge de travail en plus, ...)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Catégorie : </a:t>
            </a:r>
            <a:r>
              <a:rPr lang="fr" sz="1800">
                <a:solidFill>
                  <a:schemeClr val="dk1"/>
                </a:solidFill>
              </a:rPr>
              <a:t>EMP</a:t>
            </a:r>
            <a:endParaRPr b="1" sz="1800">
              <a:solidFill>
                <a:srgbClr val="00ECE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Probabilité : </a:t>
            </a:r>
            <a:r>
              <a:rPr lang="fr" sz="1800">
                <a:solidFill>
                  <a:schemeClr val="dk1"/>
                </a:solidFill>
              </a:rPr>
              <a:t>Rare-Catastrophique</a:t>
            </a:r>
            <a:endParaRPr b="1" sz="1800">
              <a:solidFill>
                <a:srgbClr val="00ECED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Impact : </a:t>
            </a:r>
            <a:r>
              <a:rPr lang="fr" sz="1800">
                <a:solidFill>
                  <a:schemeClr val="dk1"/>
                </a:solidFill>
              </a:rPr>
              <a:t>Données non disponible (circuits, cartes ...), Perte d'utilisateurs, </a:t>
            </a:r>
            <a:r>
              <a:rPr lang="fr" sz="1800">
                <a:solidFill>
                  <a:schemeClr val="dk1"/>
                </a:solidFill>
              </a:rPr>
              <a:t>Retardement</a:t>
            </a:r>
            <a:r>
              <a:rPr lang="fr" sz="1800">
                <a:solidFill>
                  <a:schemeClr val="dk1"/>
                </a:solidFill>
              </a:rPr>
              <a:t> du </a:t>
            </a:r>
            <a:r>
              <a:rPr lang="fr" sz="1800">
                <a:solidFill>
                  <a:schemeClr val="dk1"/>
                </a:solidFill>
              </a:rPr>
              <a:t>déploiement</a:t>
            </a:r>
            <a:r>
              <a:rPr lang="fr" sz="1800">
                <a:solidFill>
                  <a:schemeClr val="dk1"/>
                </a:solidFill>
              </a:rPr>
              <a:t> du projet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00ECED"/>
                </a:solidFill>
              </a:rPr>
              <a:t>Recommandation : </a:t>
            </a:r>
            <a:r>
              <a:rPr lang="fr" sz="1800">
                <a:solidFill>
                  <a:schemeClr val="dk1"/>
                </a:solidFill>
              </a:rPr>
              <a:t>Proposer des aides en lignes pour simplifier le travail des employés, Sensibiliser les employés à la nécessité de cette solution pour promouvoir le patrimoine algérien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787" name="Google Shape;17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61"/>
          <p:cNvSpPr txBox="1"/>
          <p:nvPr/>
        </p:nvSpPr>
        <p:spPr>
          <a:xfrm>
            <a:off x="518075" y="3049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Matrice de Criticité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789" name="Google Shape;1789;p61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790" name="Google Shape;1790;p61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61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61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61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61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61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61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61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61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61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61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61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61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61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61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61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61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61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61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61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61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11" name="Google Shape;181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125" y="1006525"/>
            <a:ext cx="5767851" cy="36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91" name="Google Shape;1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7"/>
          <p:cNvSpPr txBox="1"/>
          <p:nvPr/>
        </p:nvSpPr>
        <p:spPr>
          <a:xfrm>
            <a:off x="601800" y="533500"/>
            <a:ext cx="79764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Qui 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sommes-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nous ?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1272538" y="1820500"/>
            <a:ext cx="900300" cy="919500"/>
          </a:xfrm>
          <a:prstGeom prst="teardrop">
            <a:avLst>
              <a:gd fmla="val 100000" name="adj"/>
            </a:avLst>
          </a:prstGeom>
          <a:solidFill>
            <a:srgbClr val="00E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3070480" y="1820500"/>
            <a:ext cx="900300" cy="919500"/>
          </a:xfrm>
          <a:prstGeom prst="teardrop">
            <a:avLst>
              <a:gd fmla="val 100000" name="adj"/>
            </a:avLst>
          </a:prstGeom>
          <a:solidFill>
            <a:srgbClr val="00E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5097023" y="1820500"/>
            <a:ext cx="900300" cy="919500"/>
          </a:xfrm>
          <a:prstGeom prst="teardrop">
            <a:avLst>
              <a:gd fmla="val 100000" name="adj"/>
            </a:avLst>
          </a:prstGeom>
          <a:solidFill>
            <a:srgbClr val="00E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6894966" y="1820500"/>
            <a:ext cx="900300" cy="919500"/>
          </a:xfrm>
          <a:prstGeom prst="teardrop">
            <a:avLst>
              <a:gd fmla="val 100000" name="adj"/>
            </a:avLst>
          </a:prstGeom>
          <a:solidFill>
            <a:srgbClr val="00E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1272538" y="3475214"/>
            <a:ext cx="900300" cy="919500"/>
          </a:xfrm>
          <a:prstGeom prst="teardrop">
            <a:avLst>
              <a:gd fmla="val 100000" name="adj"/>
            </a:avLst>
          </a:prstGeom>
          <a:solidFill>
            <a:srgbClr val="00E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3070480" y="3475214"/>
            <a:ext cx="900300" cy="919500"/>
          </a:xfrm>
          <a:prstGeom prst="teardrop">
            <a:avLst>
              <a:gd fmla="val 100000" name="adj"/>
            </a:avLst>
          </a:prstGeom>
          <a:solidFill>
            <a:srgbClr val="00E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"/>
          <p:cNvSpPr/>
          <p:nvPr/>
        </p:nvSpPr>
        <p:spPr>
          <a:xfrm>
            <a:off x="5097023" y="3475214"/>
            <a:ext cx="900300" cy="919500"/>
          </a:xfrm>
          <a:prstGeom prst="teardrop">
            <a:avLst>
              <a:gd fmla="val 100000" name="adj"/>
            </a:avLst>
          </a:prstGeom>
          <a:solidFill>
            <a:srgbClr val="00E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/>
          <p:nvPr/>
        </p:nvSpPr>
        <p:spPr>
          <a:xfrm>
            <a:off x="6894966" y="3475214"/>
            <a:ext cx="900300" cy="919500"/>
          </a:xfrm>
          <a:prstGeom prst="teardrop">
            <a:avLst>
              <a:gd fmla="val 100000" name="adj"/>
            </a:avLst>
          </a:prstGeom>
          <a:solidFill>
            <a:srgbClr val="00ECE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"/>
          <p:cNvSpPr txBox="1"/>
          <p:nvPr/>
        </p:nvSpPr>
        <p:spPr>
          <a:xfrm>
            <a:off x="3208350" y="1285600"/>
            <a:ext cx="148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Walid Berrouk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Project Manager</a:t>
            </a:r>
            <a:endParaRPr sz="1100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2" name="Google Shape;202;p17"/>
          <p:cNvSpPr txBox="1"/>
          <p:nvPr/>
        </p:nvSpPr>
        <p:spPr>
          <a:xfrm>
            <a:off x="5013725" y="1285600"/>
            <a:ext cx="173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Oussama Silem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 Software Engineer</a:t>
            </a:r>
            <a:endParaRPr sz="1100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3" name="Google Shape;203;p17"/>
          <p:cNvSpPr txBox="1"/>
          <p:nvPr/>
        </p:nvSpPr>
        <p:spPr>
          <a:xfrm>
            <a:off x="6971175" y="1285600"/>
            <a:ext cx="16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Ryan Belbachir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Database Designer</a:t>
            </a:r>
            <a:endParaRPr sz="1100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4" name="Google Shape;204;p17"/>
          <p:cNvSpPr txBox="1"/>
          <p:nvPr/>
        </p:nvSpPr>
        <p:spPr>
          <a:xfrm>
            <a:off x="1082275" y="1285600"/>
            <a:ext cx="1777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Adjal Mehdi Zakaria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UX/UI Designer</a:t>
            </a:r>
            <a:endParaRPr sz="1100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" name="Google Shape;205;p17"/>
          <p:cNvSpPr txBox="1"/>
          <p:nvPr/>
        </p:nvSpPr>
        <p:spPr>
          <a:xfrm>
            <a:off x="1082250" y="2962000"/>
            <a:ext cx="177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Abderrahmene Kasmi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Full-Stack Developer</a:t>
            </a:r>
            <a:endParaRPr sz="1100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6" name="Google Shape;206;p17"/>
          <p:cNvSpPr txBox="1"/>
          <p:nvPr/>
        </p:nvSpPr>
        <p:spPr>
          <a:xfrm>
            <a:off x="3208350" y="2962000"/>
            <a:ext cx="148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Yahia Hachemi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DeVops Expert</a:t>
            </a:r>
            <a:endParaRPr sz="1100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7" name="Google Shape;207;p17"/>
          <p:cNvSpPr txBox="1"/>
          <p:nvPr/>
        </p:nvSpPr>
        <p:spPr>
          <a:xfrm>
            <a:off x="4977213" y="2962000"/>
            <a:ext cx="184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Kamyl Taibi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 IT Tech Support Officer</a:t>
            </a:r>
            <a:endParaRPr sz="1100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7018350" y="2962000"/>
            <a:ext cx="17325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Mouad El Haouari</a:t>
            </a:r>
            <a:endParaRPr b="1"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Software Developer</a:t>
            </a:r>
            <a:endParaRPr sz="1100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9" name="Google Shape;209;p17"/>
          <p:cNvPicPr preferRelativeResize="0"/>
          <p:nvPr/>
        </p:nvPicPr>
        <p:blipFill rotWithShape="1">
          <a:blip r:embed="rId4">
            <a:alphaModFix/>
          </a:blip>
          <a:srcRect b="0" l="573" r="573" t="0"/>
          <a:stretch/>
        </p:blipFill>
        <p:spPr>
          <a:xfrm>
            <a:off x="1362700" y="193395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0" name="Google Shape;210;p17"/>
          <p:cNvPicPr preferRelativeResize="0"/>
          <p:nvPr/>
        </p:nvPicPr>
        <p:blipFill rotWithShape="1">
          <a:blip r:embed="rId5">
            <a:alphaModFix/>
          </a:blip>
          <a:srcRect b="56328" l="32937" r="37880" t="22289"/>
          <a:stretch/>
        </p:blipFill>
        <p:spPr>
          <a:xfrm>
            <a:off x="3160625" y="192025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17"/>
          <p:cNvPicPr preferRelativeResize="0"/>
          <p:nvPr/>
        </p:nvPicPr>
        <p:blipFill rotWithShape="1">
          <a:blip r:embed="rId6">
            <a:alphaModFix/>
          </a:blip>
          <a:srcRect b="20430" l="0" r="0" t="4567"/>
          <a:stretch/>
        </p:blipFill>
        <p:spPr>
          <a:xfrm>
            <a:off x="5187175" y="193395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2" name="Google Shape;212;p17"/>
          <p:cNvPicPr preferRelativeResize="0"/>
          <p:nvPr/>
        </p:nvPicPr>
        <p:blipFill rotWithShape="1">
          <a:blip r:embed="rId7">
            <a:alphaModFix/>
          </a:blip>
          <a:srcRect b="8909" l="0" r="0" t="8901"/>
          <a:stretch/>
        </p:blipFill>
        <p:spPr>
          <a:xfrm>
            <a:off x="6985125" y="1933950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3" name="Google Shape;213;p17"/>
          <p:cNvPicPr preferRelativeResize="0"/>
          <p:nvPr/>
        </p:nvPicPr>
        <p:blipFill rotWithShape="1">
          <a:blip r:embed="rId8">
            <a:alphaModFix/>
          </a:blip>
          <a:srcRect b="36366" l="11564" r="8461" t="3652"/>
          <a:stretch/>
        </p:blipFill>
        <p:spPr>
          <a:xfrm>
            <a:off x="1362700" y="3574975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4" name="Google Shape;214;p17"/>
          <p:cNvPicPr preferRelativeResize="0"/>
          <p:nvPr/>
        </p:nvPicPr>
        <p:blipFill rotWithShape="1">
          <a:blip r:embed="rId9">
            <a:alphaModFix/>
          </a:blip>
          <a:srcRect b="25505" l="20025" r="0" t="5486"/>
          <a:stretch/>
        </p:blipFill>
        <p:spPr>
          <a:xfrm>
            <a:off x="3160625" y="3574975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5" name="Google Shape;215;p17"/>
          <p:cNvPicPr preferRelativeResize="0"/>
          <p:nvPr/>
        </p:nvPicPr>
        <p:blipFill rotWithShape="1">
          <a:blip r:embed="rId10">
            <a:alphaModFix/>
          </a:blip>
          <a:srcRect b="21106" l="19583" r="23621" t="17943"/>
          <a:stretch/>
        </p:blipFill>
        <p:spPr>
          <a:xfrm>
            <a:off x="5187175" y="3574975"/>
            <a:ext cx="720000" cy="720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6" name="Google Shape;216;p17"/>
          <p:cNvPicPr preferRelativeResize="0"/>
          <p:nvPr/>
        </p:nvPicPr>
        <p:blipFill rotWithShape="1">
          <a:blip r:embed="rId11">
            <a:alphaModFix/>
          </a:blip>
          <a:srcRect b="22989" l="10012" r="10012" t="7368"/>
          <a:stretch/>
        </p:blipFill>
        <p:spPr>
          <a:xfrm>
            <a:off x="6985125" y="3574975"/>
            <a:ext cx="720000" cy="720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6" name="Google Shape;181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7" name="Google Shape;1817;p62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18" name="Google Shape;1818;p62"/>
          <p:cNvSpPr txBox="1"/>
          <p:nvPr/>
        </p:nvSpPr>
        <p:spPr>
          <a:xfrm>
            <a:off x="1602050" y="1950600"/>
            <a:ext cx="5924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Offre Financière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819" name="Google Shape;1819;p62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1820" name="Google Shape;1820;p62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62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62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62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62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62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62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62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62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62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62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62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62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62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62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62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62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62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62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62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62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63"/>
          <p:cNvSpPr/>
          <p:nvPr/>
        </p:nvSpPr>
        <p:spPr>
          <a:xfrm>
            <a:off x="5522388" y="29359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847" name="Google Shape;18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8" name="Google Shape;1848;p63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Estimation des 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Coûts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849" name="Google Shape;1849;p63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850" name="Google Shape;1850;p63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63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63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63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63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63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63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63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63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63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63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63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63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63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63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63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63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63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63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63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63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1" name="Google Shape;1871;p63"/>
          <p:cNvSpPr/>
          <p:nvPr/>
        </p:nvSpPr>
        <p:spPr>
          <a:xfrm>
            <a:off x="3373800" y="29359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63"/>
          <p:cNvSpPr/>
          <p:nvPr/>
        </p:nvSpPr>
        <p:spPr>
          <a:xfrm>
            <a:off x="1407588" y="29359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63"/>
          <p:cNvSpPr txBox="1"/>
          <p:nvPr/>
        </p:nvSpPr>
        <p:spPr>
          <a:xfrm>
            <a:off x="540000" y="21290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87250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Ressources Humaines</a:t>
            </a:r>
            <a:endParaRPr sz="2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74" name="Google Shape;1874;p63"/>
          <p:cNvSpPr txBox="1"/>
          <p:nvPr/>
        </p:nvSpPr>
        <p:spPr>
          <a:xfrm>
            <a:off x="2506200" y="21290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Technique</a:t>
            </a:r>
            <a:endParaRPr sz="2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75" name="Google Shape;1875;p63"/>
          <p:cNvSpPr/>
          <p:nvPr/>
        </p:nvSpPr>
        <p:spPr>
          <a:xfrm>
            <a:off x="1515075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63"/>
          <p:cNvSpPr/>
          <p:nvPr/>
        </p:nvSpPr>
        <p:spPr>
          <a:xfrm>
            <a:off x="1659475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63"/>
          <p:cNvSpPr/>
          <p:nvPr/>
        </p:nvSpPr>
        <p:spPr>
          <a:xfrm>
            <a:off x="1803850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63"/>
          <p:cNvSpPr/>
          <p:nvPr/>
        </p:nvSpPr>
        <p:spPr>
          <a:xfrm>
            <a:off x="3487675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63"/>
          <p:cNvSpPr/>
          <p:nvPr/>
        </p:nvSpPr>
        <p:spPr>
          <a:xfrm>
            <a:off x="7397400" y="29359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63"/>
          <p:cNvSpPr/>
          <p:nvPr/>
        </p:nvSpPr>
        <p:spPr>
          <a:xfrm>
            <a:off x="3632075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63"/>
          <p:cNvSpPr txBox="1"/>
          <p:nvPr/>
        </p:nvSpPr>
        <p:spPr>
          <a:xfrm>
            <a:off x="6453600" y="2068925"/>
            <a:ext cx="2573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Divers</a:t>
            </a:r>
            <a:endParaRPr sz="2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82" name="Google Shape;1882;p63"/>
          <p:cNvSpPr/>
          <p:nvPr/>
        </p:nvSpPr>
        <p:spPr>
          <a:xfrm>
            <a:off x="3776450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63"/>
          <p:cNvSpPr/>
          <p:nvPr/>
        </p:nvSpPr>
        <p:spPr>
          <a:xfrm>
            <a:off x="7661500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63"/>
          <p:cNvSpPr/>
          <p:nvPr/>
        </p:nvSpPr>
        <p:spPr>
          <a:xfrm>
            <a:off x="7805900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63"/>
          <p:cNvSpPr/>
          <p:nvPr/>
        </p:nvSpPr>
        <p:spPr>
          <a:xfrm>
            <a:off x="7950275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6" name="Google Shape;1886;p63"/>
          <p:cNvGrpSpPr/>
          <p:nvPr/>
        </p:nvGrpSpPr>
        <p:grpSpPr>
          <a:xfrm>
            <a:off x="3495975" y="3058567"/>
            <a:ext cx="475638" cy="508798"/>
            <a:chOff x="3527780" y="2885263"/>
            <a:chExt cx="347435" cy="345534"/>
          </a:xfrm>
        </p:grpSpPr>
        <p:sp>
          <p:nvSpPr>
            <p:cNvPr id="1887" name="Google Shape;1887;p63"/>
            <p:cNvSpPr/>
            <p:nvPr/>
          </p:nvSpPr>
          <p:spPr>
            <a:xfrm>
              <a:off x="3527780" y="2885263"/>
              <a:ext cx="347435" cy="345534"/>
            </a:xfrm>
            <a:custGeom>
              <a:rect b="b" l="l" r="r" t="t"/>
              <a:pathLst>
                <a:path extrusionOk="0" h="10907" w="10967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63"/>
            <p:cNvSpPr/>
            <p:nvPr/>
          </p:nvSpPr>
          <p:spPr>
            <a:xfrm>
              <a:off x="3599440" y="2956543"/>
              <a:ext cx="204494" cy="204843"/>
            </a:xfrm>
            <a:custGeom>
              <a:rect b="b" l="l" r="r" t="t"/>
              <a:pathLst>
                <a:path extrusionOk="0" h="6466" w="6455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63"/>
            <p:cNvSpPr/>
            <p:nvPr/>
          </p:nvSpPr>
          <p:spPr>
            <a:xfrm>
              <a:off x="3661691" y="3018763"/>
              <a:ext cx="79992" cy="80372"/>
            </a:xfrm>
            <a:custGeom>
              <a:rect b="b" l="l" r="r" t="t"/>
              <a:pathLst>
                <a:path extrusionOk="0" h="2537" w="2525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63"/>
            <p:cNvSpPr/>
            <p:nvPr/>
          </p:nvSpPr>
          <p:spPr>
            <a:xfrm>
              <a:off x="3625101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63"/>
            <p:cNvSpPr/>
            <p:nvPr/>
          </p:nvSpPr>
          <p:spPr>
            <a:xfrm>
              <a:off x="3651522" y="2982552"/>
              <a:ext cx="18881" cy="18533"/>
            </a:xfrm>
            <a:custGeom>
              <a:rect b="b" l="l" r="r" t="t"/>
              <a:pathLst>
                <a:path extrusionOk="0" h="585" w="596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63"/>
            <p:cNvSpPr/>
            <p:nvPr/>
          </p:nvSpPr>
          <p:spPr>
            <a:xfrm>
              <a:off x="367905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63"/>
            <p:cNvSpPr/>
            <p:nvPr/>
          </p:nvSpPr>
          <p:spPr>
            <a:xfrm>
              <a:off x="3705822" y="2982552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63"/>
            <p:cNvSpPr/>
            <p:nvPr/>
          </p:nvSpPr>
          <p:spPr>
            <a:xfrm>
              <a:off x="3732591" y="2982552"/>
              <a:ext cx="18533" cy="18533"/>
            </a:xfrm>
            <a:custGeom>
              <a:rect b="b" l="l" r="r" t="t"/>
              <a:pathLst>
                <a:path extrusionOk="0" h="585" w="58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63"/>
            <p:cNvSpPr/>
            <p:nvPr/>
          </p:nvSpPr>
          <p:spPr>
            <a:xfrm>
              <a:off x="3759773" y="2982552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63"/>
            <p:cNvSpPr/>
            <p:nvPr/>
          </p:nvSpPr>
          <p:spPr>
            <a:xfrm>
              <a:off x="3625101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63"/>
            <p:cNvSpPr/>
            <p:nvPr/>
          </p:nvSpPr>
          <p:spPr>
            <a:xfrm>
              <a:off x="3651522" y="3116844"/>
              <a:ext cx="18881" cy="18501"/>
            </a:xfrm>
            <a:custGeom>
              <a:rect b="b" l="l" r="r" t="t"/>
              <a:pathLst>
                <a:path extrusionOk="0" h="584" w="596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63"/>
            <p:cNvSpPr/>
            <p:nvPr/>
          </p:nvSpPr>
          <p:spPr>
            <a:xfrm>
              <a:off x="367905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63"/>
            <p:cNvSpPr/>
            <p:nvPr/>
          </p:nvSpPr>
          <p:spPr>
            <a:xfrm>
              <a:off x="3705822" y="311684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63"/>
            <p:cNvSpPr/>
            <p:nvPr/>
          </p:nvSpPr>
          <p:spPr>
            <a:xfrm>
              <a:off x="3732591" y="3116844"/>
              <a:ext cx="18533" cy="18501"/>
            </a:xfrm>
            <a:custGeom>
              <a:rect b="b" l="l" r="r" t="t"/>
              <a:pathLst>
                <a:path extrusionOk="0" h="584" w="585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63"/>
            <p:cNvSpPr/>
            <p:nvPr/>
          </p:nvSpPr>
          <p:spPr>
            <a:xfrm>
              <a:off x="3759773" y="311684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63"/>
            <p:cNvSpPr/>
            <p:nvPr/>
          </p:nvSpPr>
          <p:spPr>
            <a:xfrm>
              <a:off x="3625101" y="300935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63"/>
            <p:cNvSpPr/>
            <p:nvPr/>
          </p:nvSpPr>
          <p:spPr>
            <a:xfrm>
              <a:off x="3625101" y="3036503"/>
              <a:ext cx="18501" cy="18153"/>
            </a:xfrm>
            <a:custGeom>
              <a:rect b="b" l="l" r="r" t="t"/>
              <a:pathLst>
                <a:path extrusionOk="0" h="573" w="584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63"/>
            <p:cNvSpPr/>
            <p:nvPr/>
          </p:nvSpPr>
          <p:spPr>
            <a:xfrm>
              <a:off x="3625101" y="3063273"/>
              <a:ext cx="18501" cy="18533"/>
            </a:xfrm>
            <a:custGeom>
              <a:rect b="b" l="l" r="r" t="t"/>
              <a:pathLst>
                <a:path extrusionOk="0" h="585" w="584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63"/>
            <p:cNvSpPr/>
            <p:nvPr/>
          </p:nvSpPr>
          <p:spPr>
            <a:xfrm>
              <a:off x="3625101" y="3090074"/>
              <a:ext cx="18501" cy="18501"/>
            </a:xfrm>
            <a:custGeom>
              <a:rect b="b" l="l" r="r" t="t"/>
              <a:pathLst>
                <a:path extrusionOk="0" h="584" w="58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3"/>
            <p:cNvSpPr/>
            <p:nvPr/>
          </p:nvSpPr>
          <p:spPr>
            <a:xfrm>
              <a:off x="3759773" y="300935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3"/>
            <p:cNvSpPr/>
            <p:nvPr/>
          </p:nvSpPr>
          <p:spPr>
            <a:xfrm>
              <a:off x="3759773" y="3036503"/>
              <a:ext cx="18121" cy="18153"/>
            </a:xfrm>
            <a:custGeom>
              <a:rect b="b" l="l" r="r" t="t"/>
              <a:pathLst>
                <a:path extrusionOk="0" h="573" w="57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3"/>
            <p:cNvSpPr/>
            <p:nvPr/>
          </p:nvSpPr>
          <p:spPr>
            <a:xfrm>
              <a:off x="3759773" y="3063273"/>
              <a:ext cx="18121" cy="18533"/>
            </a:xfrm>
            <a:custGeom>
              <a:rect b="b" l="l" r="r" t="t"/>
              <a:pathLst>
                <a:path extrusionOk="0" h="585" w="572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3"/>
            <p:cNvSpPr/>
            <p:nvPr/>
          </p:nvSpPr>
          <p:spPr>
            <a:xfrm>
              <a:off x="3759773" y="3090074"/>
              <a:ext cx="18121" cy="18501"/>
            </a:xfrm>
            <a:custGeom>
              <a:rect b="b" l="l" r="r" t="t"/>
              <a:pathLst>
                <a:path extrusionOk="0" h="584" w="572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0" name="Google Shape;1910;p63"/>
          <p:cNvSpPr/>
          <p:nvPr/>
        </p:nvSpPr>
        <p:spPr>
          <a:xfrm>
            <a:off x="7519577" y="3041576"/>
            <a:ext cx="475662" cy="508807"/>
          </a:xfrm>
          <a:custGeom>
            <a:rect b="b" l="l" r="r" t="t"/>
            <a:pathLst>
              <a:path extrusionOk="0" h="11573" w="11574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63"/>
          <p:cNvSpPr txBox="1"/>
          <p:nvPr/>
        </p:nvSpPr>
        <p:spPr>
          <a:xfrm>
            <a:off x="4556525" y="2129025"/>
            <a:ext cx="282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87250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Maintenance</a:t>
            </a:r>
            <a:endParaRPr sz="2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12" name="Google Shape;1912;p63"/>
          <p:cNvSpPr/>
          <p:nvPr/>
        </p:nvSpPr>
        <p:spPr>
          <a:xfrm>
            <a:off x="5934675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3" name="Google Shape;1913;p63"/>
          <p:cNvGrpSpPr/>
          <p:nvPr/>
        </p:nvGrpSpPr>
        <p:grpSpPr>
          <a:xfrm>
            <a:off x="1529771" y="3025976"/>
            <a:ext cx="475666" cy="539987"/>
            <a:chOff x="5289631" y="1500214"/>
            <a:chExt cx="332355" cy="354974"/>
          </a:xfrm>
        </p:grpSpPr>
        <p:sp>
          <p:nvSpPr>
            <p:cNvPr id="1914" name="Google Shape;1914;p63"/>
            <p:cNvSpPr/>
            <p:nvPr/>
          </p:nvSpPr>
          <p:spPr>
            <a:xfrm>
              <a:off x="5432603" y="1667040"/>
              <a:ext cx="45651" cy="16157"/>
            </a:xfrm>
            <a:custGeom>
              <a:rect b="b" l="l" r="r" t="t"/>
              <a:pathLst>
                <a:path extrusionOk="0" h="510" w="1441">
                  <a:moveTo>
                    <a:pt x="183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0" y="104"/>
                    <a:pt x="0" y="211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41" y="223"/>
                    <a:pt x="1441" y="128"/>
                    <a:pt x="1370" y="45"/>
                  </a:cubicBezTo>
                  <a:cubicBezTo>
                    <a:pt x="1334" y="15"/>
                    <a:pt x="1292" y="0"/>
                    <a:pt x="1251" y="0"/>
                  </a:cubicBezTo>
                  <a:cubicBezTo>
                    <a:pt x="1209" y="0"/>
                    <a:pt x="1167" y="15"/>
                    <a:pt x="1131" y="45"/>
                  </a:cubicBezTo>
                  <a:cubicBezTo>
                    <a:pt x="1072" y="104"/>
                    <a:pt x="917" y="188"/>
                    <a:pt x="715" y="188"/>
                  </a:cubicBezTo>
                  <a:cubicBezTo>
                    <a:pt x="500" y="188"/>
                    <a:pt x="358" y="104"/>
                    <a:pt x="298" y="45"/>
                  </a:cubicBezTo>
                  <a:cubicBezTo>
                    <a:pt x="268" y="15"/>
                    <a:pt x="227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63"/>
            <p:cNvSpPr/>
            <p:nvPr/>
          </p:nvSpPr>
          <p:spPr>
            <a:xfrm>
              <a:off x="5416763" y="1628074"/>
              <a:ext cx="10581" cy="15872"/>
            </a:xfrm>
            <a:custGeom>
              <a:rect b="b" l="l" r="r" t="t"/>
              <a:pathLst>
                <a:path extrusionOk="0" h="501" w="334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1"/>
                    <a:pt x="167" y="501"/>
                  </a:cubicBezTo>
                  <a:cubicBezTo>
                    <a:pt x="262" y="501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63"/>
            <p:cNvSpPr/>
            <p:nvPr/>
          </p:nvSpPr>
          <p:spPr>
            <a:xfrm>
              <a:off x="5483893" y="1628074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63"/>
            <p:cNvSpPr/>
            <p:nvPr/>
          </p:nvSpPr>
          <p:spPr>
            <a:xfrm>
              <a:off x="5411093" y="1611474"/>
              <a:ext cx="21923" cy="10613"/>
            </a:xfrm>
            <a:custGeom>
              <a:rect b="b" l="l" r="r" t="t"/>
              <a:pathLst>
                <a:path extrusionOk="0" h="335" w="692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525" y="334"/>
                  </a:lnTo>
                  <a:cubicBezTo>
                    <a:pt x="608" y="334"/>
                    <a:pt x="691" y="251"/>
                    <a:pt x="691" y="168"/>
                  </a:cubicBezTo>
                  <a:cubicBezTo>
                    <a:pt x="691" y="72"/>
                    <a:pt x="620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63"/>
            <p:cNvSpPr/>
            <p:nvPr/>
          </p:nvSpPr>
          <p:spPr>
            <a:xfrm>
              <a:off x="5478254" y="1611474"/>
              <a:ext cx="21511" cy="10613"/>
            </a:xfrm>
            <a:custGeom>
              <a:rect b="b" l="l" r="r" t="t"/>
              <a:pathLst>
                <a:path extrusionOk="0" h="335" w="679">
                  <a:moveTo>
                    <a:pt x="155" y="1"/>
                  </a:moveTo>
                  <a:cubicBezTo>
                    <a:pt x="71" y="1"/>
                    <a:pt x="0" y="72"/>
                    <a:pt x="0" y="168"/>
                  </a:cubicBezTo>
                  <a:cubicBezTo>
                    <a:pt x="0" y="251"/>
                    <a:pt x="71" y="334"/>
                    <a:pt x="155" y="334"/>
                  </a:cubicBezTo>
                  <a:lnTo>
                    <a:pt x="524" y="334"/>
                  </a:lnTo>
                  <a:cubicBezTo>
                    <a:pt x="607" y="334"/>
                    <a:pt x="679" y="251"/>
                    <a:pt x="679" y="168"/>
                  </a:cubicBezTo>
                  <a:cubicBezTo>
                    <a:pt x="679" y="72"/>
                    <a:pt x="607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63"/>
            <p:cNvSpPr/>
            <p:nvPr/>
          </p:nvSpPr>
          <p:spPr>
            <a:xfrm>
              <a:off x="5289631" y="1500214"/>
              <a:ext cx="332355" cy="354974"/>
            </a:xfrm>
            <a:custGeom>
              <a:rect b="b" l="l" r="r" t="t"/>
              <a:pathLst>
                <a:path extrusionOk="0" h="11205" w="10491">
                  <a:moveTo>
                    <a:pt x="5930" y="322"/>
                  </a:moveTo>
                  <a:cubicBezTo>
                    <a:pt x="6395" y="322"/>
                    <a:pt x="6978" y="596"/>
                    <a:pt x="7347" y="858"/>
                  </a:cubicBezTo>
                  <a:cubicBezTo>
                    <a:pt x="7752" y="1143"/>
                    <a:pt x="8240" y="1655"/>
                    <a:pt x="8335" y="2429"/>
                  </a:cubicBezTo>
                  <a:cubicBezTo>
                    <a:pt x="8395" y="2989"/>
                    <a:pt x="8550" y="3263"/>
                    <a:pt x="8716" y="3513"/>
                  </a:cubicBezTo>
                  <a:cubicBezTo>
                    <a:pt x="8812" y="3680"/>
                    <a:pt x="8895" y="3822"/>
                    <a:pt x="8966" y="4049"/>
                  </a:cubicBezTo>
                  <a:cubicBezTo>
                    <a:pt x="9073" y="4370"/>
                    <a:pt x="9073" y="4632"/>
                    <a:pt x="9073" y="4894"/>
                  </a:cubicBezTo>
                  <a:cubicBezTo>
                    <a:pt x="9073" y="5144"/>
                    <a:pt x="9073" y="5406"/>
                    <a:pt x="9169" y="5715"/>
                  </a:cubicBezTo>
                  <a:cubicBezTo>
                    <a:pt x="9228" y="5918"/>
                    <a:pt x="9300" y="6085"/>
                    <a:pt x="9371" y="6239"/>
                  </a:cubicBezTo>
                  <a:cubicBezTo>
                    <a:pt x="9526" y="6537"/>
                    <a:pt x="9657" y="6799"/>
                    <a:pt x="9645" y="7442"/>
                  </a:cubicBezTo>
                  <a:cubicBezTo>
                    <a:pt x="9621" y="8037"/>
                    <a:pt x="9800" y="8430"/>
                    <a:pt x="9919" y="8740"/>
                  </a:cubicBezTo>
                  <a:cubicBezTo>
                    <a:pt x="10062" y="9049"/>
                    <a:pt x="10145" y="9264"/>
                    <a:pt x="10026" y="9597"/>
                  </a:cubicBezTo>
                  <a:cubicBezTo>
                    <a:pt x="9931" y="9918"/>
                    <a:pt x="9645" y="10133"/>
                    <a:pt x="9454" y="10252"/>
                  </a:cubicBezTo>
                  <a:lnTo>
                    <a:pt x="9454" y="9692"/>
                  </a:lnTo>
                  <a:cubicBezTo>
                    <a:pt x="9454" y="9168"/>
                    <a:pt x="9121" y="8704"/>
                    <a:pt x="8633" y="8549"/>
                  </a:cubicBezTo>
                  <a:lnTo>
                    <a:pt x="6811" y="7906"/>
                  </a:lnTo>
                  <a:cubicBezTo>
                    <a:pt x="6609" y="7835"/>
                    <a:pt x="6454" y="7620"/>
                    <a:pt x="6454" y="7394"/>
                  </a:cubicBezTo>
                  <a:lnTo>
                    <a:pt x="6454" y="6680"/>
                  </a:lnTo>
                  <a:cubicBezTo>
                    <a:pt x="7180" y="6263"/>
                    <a:pt x="7692" y="5465"/>
                    <a:pt x="7692" y="4561"/>
                  </a:cubicBezTo>
                  <a:lnTo>
                    <a:pt x="7692" y="3977"/>
                  </a:lnTo>
                  <a:cubicBezTo>
                    <a:pt x="7704" y="3989"/>
                    <a:pt x="7716" y="3989"/>
                    <a:pt x="7716" y="4001"/>
                  </a:cubicBezTo>
                  <a:cubicBezTo>
                    <a:pt x="8073" y="4263"/>
                    <a:pt x="8300" y="4418"/>
                    <a:pt x="8347" y="4989"/>
                  </a:cubicBezTo>
                  <a:cubicBezTo>
                    <a:pt x="8347" y="5073"/>
                    <a:pt x="8419" y="5132"/>
                    <a:pt x="8514" y="5132"/>
                  </a:cubicBezTo>
                  <a:lnTo>
                    <a:pt x="8526" y="5132"/>
                  </a:lnTo>
                  <a:cubicBezTo>
                    <a:pt x="8609" y="5132"/>
                    <a:pt x="8692" y="5049"/>
                    <a:pt x="8669" y="4953"/>
                  </a:cubicBezTo>
                  <a:cubicBezTo>
                    <a:pt x="8609" y="4239"/>
                    <a:pt x="8276" y="3989"/>
                    <a:pt x="7895" y="3739"/>
                  </a:cubicBezTo>
                  <a:cubicBezTo>
                    <a:pt x="7633" y="3560"/>
                    <a:pt x="7359" y="3370"/>
                    <a:pt x="7121" y="2965"/>
                  </a:cubicBezTo>
                  <a:cubicBezTo>
                    <a:pt x="6728" y="2322"/>
                    <a:pt x="6287" y="2215"/>
                    <a:pt x="5954" y="2132"/>
                  </a:cubicBezTo>
                  <a:cubicBezTo>
                    <a:pt x="5787" y="2084"/>
                    <a:pt x="5633" y="2060"/>
                    <a:pt x="5513" y="1965"/>
                  </a:cubicBezTo>
                  <a:cubicBezTo>
                    <a:pt x="5442" y="1917"/>
                    <a:pt x="5418" y="1834"/>
                    <a:pt x="5418" y="1763"/>
                  </a:cubicBezTo>
                  <a:lnTo>
                    <a:pt x="5418" y="1417"/>
                  </a:lnTo>
                  <a:cubicBezTo>
                    <a:pt x="5418" y="1322"/>
                    <a:pt x="5335" y="1251"/>
                    <a:pt x="5252" y="1251"/>
                  </a:cubicBezTo>
                  <a:cubicBezTo>
                    <a:pt x="5156" y="1251"/>
                    <a:pt x="5085" y="1322"/>
                    <a:pt x="5085" y="1417"/>
                  </a:cubicBezTo>
                  <a:lnTo>
                    <a:pt x="5085" y="1763"/>
                  </a:lnTo>
                  <a:cubicBezTo>
                    <a:pt x="5085" y="1846"/>
                    <a:pt x="5037" y="1917"/>
                    <a:pt x="4978" y="1965"/>
                  </a:cubicBezTo>
                  <a:cubicBezTo>
                    <a:pt x="4859" y="2060"/>
                    <a:pt x="4716" y="2084"/>
                    <a:pt x="4549" y="2132"/>
                  </a:cubicBezTo>
                  <a:cubicBezTo>
                    <a:pt x="4204" y="2215"/>
                    <a:pt x="3763" y="2322"/>
                    <a:pt x="3370" y="2965"/>
                  </a:cubicBezTo>
                  <a:cubicBezTo>
                    <a:pt x="3120" y="3370"/>
                    <a:pt x="2858" y="3549"/>
                    <a:pt x="2596" y="3739"/>
                  </a:cubicBezTo>
                  <a:cubicBezTo>
                    <a:pt x="2227" y="3989"/>
                    <a:pt x="1882" y="4239"/>
                    <a:pt x="1823" y="4953"/>
                  </a:cubicBezTo>
                  <a:cubicBezTo>
                    <a:pt x="1823" y="5049"/>
                    <a:pt x="1882" y="5120"/>
                    <a:pt x="1977" y="5132"/>
                  </a:cubicBezTo>
                  <a:cubicBezTo>
                    <a:pt x="2061" y="5132"/>
                    <a:pt x="2144" y="5073"/>
                    <a:pt x="2156" y="4989"/>
                  </a:cubicBezTo>
                  <a:cubicBezTo>
                    <a:pt x="2204" y="4418"/>
                    <a:pt x="2442" y="4263"/>
                    <a:pt x="2775" y="4001"/>
                  </a:cubicBezTo>
                  <a:cubicBezTo>
                    <a:pt x="3049" y="3822"/>
                    <a:pt x="3358" y="3584"/>
                    <a:pt x="3644" y="3144"/>
                  </a:cubicBezTo>
                  <a:cubicBezTo>
                    <a:pt x="3966" y="2620"/>
                    <a:pt x="4287" y="2525"/>
                    <a:pt x="4621" y="2453"/>
                  </a:cubicBezTo>
                  <a:cubicBezTo>
                    <a:pt x="4835" y="2394"/>
                    <a:pt x="5061" y="2346"/>
                    <a:pt x="5263" y="2179"/>
                  </a:cubicBezTo>
                  <a:cubicBezTo>
                    <a:pt x="5454" y="2346"/>
                    <a:pt x="5680" y="2394"/>
                    <a:pt x="5906" y="2453"/>
                  </a:cubicBezTo>
                  <a:cubicBezTo>
                    <a:pt x="6252" y="2548"/>
                    <a:pt x="6561" y="2620"/>
                    <a:pt x="6883" y="3144"/>
                  </a:cubicBezTo>
                  <a:cubicBezTo>
                    <a:pt x="7049" y="3394"/>
                    <a:pt x="7216" y="3584"/>
                    <a:pt x="7395" y="3715"/>
                  </a:cubicBezTo>
                  <a:lnTo>
                    <a:pt x="7395" y="4525"/>
                  </a:lnTo>
                  <a:cubicBezTo>
                    <a:pt x="7395" y="5680"/>
                    <a:pt x="6454" y="6656"/>
                    <a:pt x="5299" y="6668"/>
                  </a:cubicBezTo>
                  <a:cubicBezTo>
                    <a:pt x="5292" y="6668"/>
                    <a:pt x="5285" y="6668"/>
                    <a:pt x="5277" y="6668"/>
                  </a:cubicBezTo>
                  <a:cubicBezTo>
                    <a:pt x="4109" y="6668"/>
                    <a:pt x="3156" y="5720"/>
                    <a:pt x="3156" y="4549"/>
                  </a:cubicBezTo>
                  <a:lnTo>
                    <a:pt x="3156" y="4489"/>
                  </a:lnTo>
                  <a:cubicBezTo>
                    <a:pt x="3156" y="4406"/>
                    <a:pt x="3073" y="4334"/>
                    <a:pt x="2989" y="4334"/>
                  </a:cubicBezTo>
                  <a:cubicBezTo>
                    <a:pt x="2894" y="4334"/>
                    <a:pt x="2823" y="4406"/>
                    <a:pt x="2823" y="4489"/>
                  </a:cubicBezTo>
                  <a:lnTo>
                    <a:pt x="2823" y="4549"/>
                  </a:lnTo>
                  <a:cubicBezTo>
                    <a:pt x="2823" y="5465"/>
                    <a:pt x="3311" y="6251"/>
                    <a:pt x="4061" y="6680"/>
                  </a:cubicBezTo>
                  <a:lnTo>
                    <a:pt x="4061" y="7394"/>
                  </a:lnTo>
                  <a:cubicBezTo>
                    <a:pt x="4061" y="7620"/>
                    <a:pt x="3906" y="7823"/>
                    <a:pt x="3704" y="7906"/>
                  </a:cubicBezTo>
                  <a:lnTo>
                    <a:pt x="1882" y="8537"/>
                  </a:lnTo>
                  <a:cubicBezTo>
                    <a:pt x="1394" y="8716"/>
                    <a:pt x="1072" y="9180"/>
                    <a:pt x="1072" y="9692"/>
                  </a:cubicBezTo>
                  <a:lnTo>
                    <a:pt x="1072" y="10252"/>
                  </a:lnTo>
                  <a:cubicBezTo>
                    <a:pt x="858" y="10133"/>
                    <a:pt x="596" y="9906"/>
                    <a:pt x="489" y="9597"/>
                  </a:cubicBezTo>
                  <a:cubicBezTo>
                    <a:pt x="370" y="9252"/>
                    <a:pt x="453" y="9049"/>
                    <a:pt x="608" y="8740"/>
                  </a:cubicBezTo>
                  <a:cubicBezTo>
                    <a:pt x="739" y="8418"/>
                    <a:pt x="906" y="8049"/>
                    <a:pt x="894" y="7442"/>
                  </a:cubicBezTo>
                  <a:cubicBezTo>
                    <a:pt x="870" y="6799"/>
                    <a:pt x="1025" y="6513"/>
                    <a:pt x="1156" y="6239"/>
                  </a:cubicBezTo>
                  <a:cubicBezTo>
                    <a:pt x="1227" y="6085"/>
                    <a:pt x="1311" y="5918"/>
                    <a:pt x="1370" y="5715"/>
                  </a:cubicBezTo>
                  <a:cubicBezTo>
                    <a:pt x="1453" y="5406"/>
                    <a:pt x="1453" y="5144"/>
                    <a:pt x="1453" y="4894"/>
                  </a:cubicBezTo>
                  <a:cubicBezTo>
                    <a:pt x="1453" y="4632"/>
                    <a:pt x="1453" y="4370"/>
                    <a:pt x="1561" y="4049"/>
                  </a:cubicBezTo>
                  <a:cubicBezTo>
                    <a:pt x="1632" y="3822"/>
                    <a:pt x="1727" y="3680"/>
                    <a:pt x="1811" y="3513"/>
                  </a:cubicBezTo>
                  <a:cubicBezTo>
                    <a:pt x="1965" y="3263"/>
                    <a:pt x="2120" y="2989"/>
                    <a:pt x="2204" y="2429"/>
                  </a:cubicBezTo>
                  <a:cubicBezTo>
                    <a:pt x="2287" y="1655"/>
                    <a:pt x="2775" y="1155"/>
                    <a:pt x="3180" y="858"/>
                  </a:cubicBezTo>
                  <a:cubicBezTo>
                    <a:pt x="3692" y="489"/>
                    <a:pt x="4251" y="322"/>
                    <a:pt x="4597" y="322"/>
                  </a:cubicBezTo>
                  <a:cubicBezTo>
                    <a:pt x="4763" y="322"/>
                    <a:pt x="4894" y="358"/>
                    <a:pt x="4978" y="429"/>
                  </a:cubicBezTo>
                  <a:cubicBezTo>
                    <a:pt x="5067" y="489"/>
                    <a:pt x="5168" y="518"/>
                    <a:pt x="5268" y="518"/>
                  </a:cubicBezTo>
                  <a:cubicBezTo>
                    <a:pt x="5368" y="518"/>
                    <a:pt x="5466" y="489"/>
                    <a:pt x="5549" y="429"/>
                  </a:cubicBezTo>
                  <a:cubicBezTo>
                    <a:pt x="5656" y="370"/>
                    <a:pt x="5775" y="322"/>
                    <a:pt x="5930" y="322"/>
                  </a:cubicBezTo>
                  <a:close/>
                  <a:moveTo>
                    <a:pt x="4585" y="0"/>
                  </a:moveTo>
                  <a:cubicBezTo>
                    <a:pt x="4109" y="0"/>
                    <a:pt x="3478" y="239"/>
                    <a:pt x="2977" y="596"/>
                  </a:cubicBezTo>
                  <a:cubicBezTo>
                    <a:pt x="2525" y="917"/>
                    <a:pt x="1965" y="1489"/>
                    <a:pt x="1858" y="2382"/>
                  </a:cubicBezTo>
                  <a:cubicBezTo>
                    <a:pt x="1799" y="2870"/>
                    <a:pt x="1668" y="3096"/>
                    <a:pt x="1513" y="3334"/>
                  </a:cubicBezTo>
                  <a:cubicBezTo>
                    <a:pt x="1418" y="3501"/>
                    <a:pt x="1311" y="3680"/>
                    <a:pt x="1239" y="3941"/>
                  </a:cubicBezTo>
                  <a:cubicBezTo>
                    <a:pt x="1132" y="4311"/>
                    <a:pt x="1120" y="4596"/>
                    <a:pt x="1120" y="4882"/>
                  </a:cubicBezTo>
                  <a:cubicBezTo>
                    <a:pt x="1120" y="5120"/>
                    <a:pt x="1120" y="5346"/>
                    <a:pt x="1037" y="5608"/>
                  </a:cubicBezTo>
                  <a:cubicBezTo>
                    <a:pt x="1001" y="5787"/>
                    <a:pt x="918" y="5918"/>
                    <a:pt x="846" y="6073"/>
                  </a:cubicBezTo>
                  <a:cubicBezTo>
                    <a:pt x="703" y="6382"/>
                    <a:pt x="537" y="6716"/>
                    <a:pt x="549" y="7430"/>
                  </a:cubicBezTo>
                  <a:cubicBezTo>
                    <a:pt x="560" y="7966"/>
                    <a:pt x="418" y="8287"/>
                    <a:pt x="287" y="8585"/>
                  </a:cubicBezTo>
                  <a:cubicBezTo>
                    <a:pt x="132" y="8918"/>
                    <a:pt x="1" y="9228"/>
                    <a:pt x="168" y="9692"/>
                  </a:cubicBezTo>
                  <a:cubicBezTo>
                    <a:pt x="346" y="10192"/>
                    <a:pt x="846" y="10514"/>
                    <a:pt x="1061" y="10609"/>
                  </a:cubicBezTo>
                  <a:lnTo>
                    <a:pt x="1061" y="11026"/>
                  </a:lnTo>
                  <a:cubicBezTo>
                    <a:pt x="1061" y="11121"/>
                    <a:pt x="1132" y="11192"/>
                    <a:pt x="1215" y="11192"/>
                  </a:cubicBezTo>
                  <a:cubicBezTo>
                    <a:pt x="1311" y="11192"/>
                    <a:pt x="1382" y="11121"/>
                    <a:pt x="1382" y="11026"/>
                  </a:cubicBezTo>
                  <a:lnTo>
                    <a:pt x="1382" y="9668"/>
                  </a:lnTo>
                  <a:cubicBezTo>
                    <a:pt x="1382" y="9514"/>
                    <a:pt x="1430" y="9359"/>
                    <a:pt x="1501" y="9228"/>
                  </a:cubicBezTo>
                  <a:lnTo>
                    <a:pt x="2275" y="9895"/>
                  </a:lnTo>
                  <a:cubicBezTo>
                    <a:pt x="2394" y="10002"/>
                    <a:pt x="2465" y="10145"/>
                    <a:pt x="2465" y="10299"/>
                  </a:cubicBezTo>
                  <a:lnTo>
                    <a:pt x="2465" y="11026"/>
                  </a:lnTo>
                  <a:cubicBezTo>
                    <a:pt x="2465" y="11121"/>
                    <a:pt x="2549" y="11192"/>
                    <a:pt x="2632" y="11192"/>
                  </a:cubicBezTo>
                  <a:cubicBezTo>
                    <a:pt x="2716" y="11192"/>
                    <a:pt x="2799" y="11121"/>
                    <a:pt x="2799" y="11026"/>
                  </a:cubicBezTo>
                  <a:lnTo>
                    <a:pt x="2799" y="10299"/>
                  </a:lnTo>
                  <a:cubicBezTo>
                    <a:pt x="2799" y="10049"/>
                    <a:pt x="2692" y="9811"/>
                    <a:pt x="2501" y="9645"/>
                  </a:cubicBezTo>
                  <a:lnTo>
                    <a:pt x="1727" y="8978"/>
                  </a:lnTo>
                  <a:cubicBezTo>
                    <a:pt x="1799" y="8918"/>
                    <a:pt x="1882" y="8871"/>
                    <a:pt x="1977" y="8823"/>
                  </a:cubicBezTo>
                  <a:lnTo>
                    <a:pt x="3013" y="8454"/>
                  </a:lnTo>
                  <a:cubicBezTo>
                    <a:pt x="3728" y="9371"/>
                    <a:pt x="4466" y="10002"/>
                    <a:pt x="5192" y="10299"/>
                  </a:cubicBezTo>
                  <a:cubicBezTo>
                    <a:pt x="5204" y="10311"/>
                    <a:pt x="5240" y="10311"/>
                    <a:pt x="5252" y="10311"/>
                  </a:cubicBezTo>
                  <a:cubicBezTo>
                    <a:pt x="5263" y="10311"/>
                    <a:pt x="5299" y="10311"/>
                    <a:pt x="5311" y="10299"/>
                  </a:cubicBezTo>
                  <a:cubicBezTo>
                    <a:pt x="5764" y="10121"/>
                    <a:pt x="6216" y="9811"/>
                    <a:pt x="6668" y="9395"/>
                  </a:cubicBezTo>
                  <a:cubicBezTo>
                    <a:pt x="6728" y="9335"/>
                    <a:pt x="6740" y="9228"/>
                    <a:pt x="6668" y="9156"/>
                  </a:cubicBezTo>
                  <a:cubicBezTo>
                    <a:pt x="6636" y="9124"/>
                    <a:pt x="6590" y="9102"/>
                    <a:pt x="6543" y="9102"/>
                  </a:cubicBezTo>
                  <a:cubicBezTo>
                    <a:pt x="6503" y="9102"/>
                    <a:pt x="6463" y="9118"/>
                    <a:pt x="6430" y="9156"/>
                  </a:cubicBezTo>
                  <a:cubicBezTo>
                    <a:pt x="6025" y="9525"/>
                    <a:pt x="5644" y="9811"/>
                    <a:pt x="5252" y="9966"/>
                  </a:cubicBezTo>
                  <a:cubicBezTo>
                    <a:pt x="4478" y="9633"/>
                    <a:pt x="3811" y="8930"/>
                    <a:pt x="3347" y="8347"/>
                  </a:cubicBezTo>
                  <a:lnTo>
                    <a:pt x="3799" y="8204"/>
                  </a:lnTo>
                  <a:cubicBezTo>
                    <a:pt x="4132" y="8085"/>
                    <a:pt x="4370" y="7751"/>
                    <a:pt x="4370" y="7382"/>
                  </a:cubicBezTo>
                  <a:lnTo>
                    <a:pt x="4370" y="6811"/>
                  </a:lnTo>
                  <a:cubicBezTo>
                    <a:pt x="4656" y="6918"/>
                    <a:pt x="4954" y="6978"/>
                    <a:pt x="5263" y="6978"/>
                  </a:cubicBezTo>
                  <a:cubicBezTo>
                    <a:pt x="5585" y="6978"/>
                    <a:pt x="5883" y="6918"/>
                    <a:pt x="6156" y="6811"/>
                  </a:cubicBezTo>
                  <a:lnTo>
                    <a:pt x="6156" y="7382"/>
                  </a:lnTo>
                  <a:cubicBezTo>
                    <a:pt x="6156" y="7751"/>
                    <a:pt x="6395" y="8085"/>
                    <a:pt x="6740" y="8204"/>
                  </a:cubicBezTo>
                  <a:lnTo>
                    <a:pt x="7192" y="8347"/>
                  </a:lnTo>
                  <a:cubicBezTo>
                    <a:pt x="7097" y="8466"/>
                    <a:pt x="7014" y="8573"/>
                    <a:pt x="6907" y="8692"/>
                  </a:cubicBezTo>
                  <a:cubicBezTo>
                    <a:pt x="6847" y="8763"/>
                    <a:pt x="6847" y="8871"/>
                    <a:pt x="6918" y="8930"/>
                  </a:cubicBezTo>
                  <a:cubicBezTo>
                    <a:pt x="6954" y="8954"/>
                    <a:pt x="6990" y="8978"/>
                    <a:pt x="7026" y="8978"/>
                  </a:cubicBezTo>
                  <a:cubicBezTo>
                    <a:pt x="7073" y="8978"/>
                    <a:pt x="7109" y="8954"/>
                    <a:pt x="7145" y="8918"/>
                  </a:cubicBezTo>
                  <a:cubicBezTo>
                    <a:pt x="7264" y="8787"/>
                    <a:pt x="7383" y="8633"/>
                    <a:pt x="7502" y="8490"/>
                  </a:cubicBezTo>
                  <a:lnTo>
                    <a:pt x="8538" y="8859"/>
                  </a:lnTo>
                  <a:cubicBezTo>
                    <a:pt x="8645" y="8883"/>
                    <a:pt x="8740" y="8942"/>
                    <a:pt x="8812" y="9002"/>
                  </a:cubicBezTo>
                  <a:lnTo>
                    <a:pt x="8038" y="9656"/>
                  </a:lnTo>
                  <a:cubicBezTo>
                    <a:pt x="7847" y="9823"/>
                    <a:pt x="7740" y="10061"/>
                    <a:pt x="7740" y="10311"/>
                  </a:cubicBezTo>
                  <a:lnTo>
                    <a:pt x="7740" y="11038"/>
                  </a:lnTo>
                  <a:cubicBezTo>
                    <a:pt x="7740" y="11133"/>
                    <a:pt x="7811" y="11204"/>
                    <a:pt x="7895" y="11204"/>
                  </a:cubicBezTo>
                  <a:cubicBezTo>
                    <a:pt x="7990" y="11204"/>
                    <a:pt x="8061" y="11133"/>
                    <a:pt x="8061" y="11038"/>
                  </a:cubicBezTo>
                  <a:lnTo>
                    <a:pt x="8061" y="10311"/>
                  </a:lnTo>
                  <a:cubicBezTo>
                    <a:pt x="8061" y="10145"/>
                    <a:pt x="8133" y="10002"/>
                    <a:pt x="8252" y="9918"/>
                  </a:cubicBezTo>
                  <a:lnTo>
                    <a:pt x="9014" y="9264"/>
                  </a:lnTo>
                  <a:cubicBezTo>
                    <a:pt x="9085" y="9395"/>
                    <a:pt x="9133" y="9537"/>
                    <a:pt x="9133" y="9692"/>
                  </a:cubicBezTo>
                  <a:lnTo>
                    <a:pt x="9133" y="11049"/>
                  </a:lnTo>
                  <a:cubicBezTo>
                    <a:pt x="9133" y="11133"/>
                    <a:pt x="9204" y="11204"/>
                    <a:pt x="9300" y="11204"/>
                  </a:cubicBezTo>
                  <a:cubicBezTo>
                    <a:pt x="9383" y="11204"/>
                    <a:pt x="9466" y="11133"/>
                    <a:pt x="9466" y="11049"/>
                  </a:cubicBezTo>
                  <a:lnTo>
                    <a:pt x="9466" y="10633"/>
                  </a:lnTo>
                  <a:cubicBezTo>
                    <a:pt x="9681" y="10514"/>
                    <a:pt x="10193" y="10216"/>
                    <a:pt x="10359" y="9704"/>
                  </a:cubicBezTo>
                  <a:cubicBezTo>
                    <a:pt x="10490" y="9240"/>
                    <a:pt x="10359" y="8930"/>
                    <a:pt x="10228" y="8585"/>
                  </a:cubicBezTo>
                  <a:cubicBezTo>
                    <a:pt x="10085" y="8287"/>
                    <a:pt x="9955" y="7966"/>
                    <a:pt x="9955" y="7430"/>
                  </a:cubicBezTo>
                  <a:cubicBezTo>
                    <a:pt x="9966" y="6716"/>
                    <a:pt x="9812" y="6382"/>
                    <a:pt x="9657" y="6073"/>
                  </a:cubicBezTo>
                  <a:cubicBezTo>
                    <a:pt x="9585" y="5918"/>
                    <a:pt x="9526" y="5787"/>
                    <a:pt x="9466" y="5608"/>
                  </a:cubicBezTo>
                  <a:cubicBezTo>
                    <a:pt x="9395" y="5346"/>
                    <a:pt x="9395" y="5120"/>
                    <a:pt x="9395" y="4882"/>
                  </a:cubicBezTo>
                  <a:cubicBezTo>
                    <a:pt x="9395" y="4596"/>
                    <a:pt x="9395" y="4311"/>
                    <a:pt x="9276" y="3941"/>
                  </a:cubicBezTo>
                  <a:cubicBezTo>
                    <a:pt x="9193" y="3680"/>
                    <a:pt x="9097" y="3513"/>
                    <a:pt x="8990" y="3334"/>
                  </a:cubicBezTo>
                  <a:cubicBezTo>
                    <a:pt x="8835" y="3096"/>
                    <a:pt x="8704" y="2870"/>
                    <a:pt x="8645" y="2382"/>
                  </a:cubicBezTo>
                  <a:cubicBezTo>
                    <a:pt x="8538" y="1489"/>
                    <a:pt x="7978" y="917"/>
                    <a:pt x="7526" y="596"/>
                  </a:cubicBezTo>
                  <a:cubicBezTo>
                    <a:pt x="7026" y="239"/>
                    <a:pt x="6395" y="0"/>
                    <a:pt x="5918" y="0"/>
                  </a:cubicBezTo>
                  <a:cubicBezTo>
                    <a:pt x="5704" y="0"/>
                    <a:pt x="5502" y="48"/>
                    <a:pt x="5359" y="143"/>
                  </a:cubicBezTo>
                  <a:cubicBezTo>
                    <a:pt x="5329" y="167"/>
                    <a:pt x="5290" y="179"/>
                    <a:pt x="5252" y="179"/>
                  </a:cubicBezTo>
                  <a:cubicBezTo>
                    <a:pt x="5213" y="179"/>
                    <a:pt x="5174" y="167"/>
                    <a:pt x="5144" y="143"/>
                  </a:cubicBezTo>
                  <a:cubicBezTo>
                    <a:pt x="5002" y="48"/>
                    <a:pt x="4811" y="0"/>
                    <a:pt x="4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0" name="Google Shape;1920;p63"/>
          <p:cNvSpPr/>
          <p:nvPr/>
        </p:nvSpPr>
        <p:spPr>
          <a:xfrm>
            <a:off x="5774275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63"/>
          <p:cNvSpPr/>
          <p:nvPr/>
        </p:nvSpPr>
        <p:spPr>
          <a:xfrm>
            <a:off x="6071050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63"/>
          <p:cNvSpPr/>
          <p:nvPr/>
        </p:nvSpPr>
        <p:spPr>
          <a:xfrm>
            <a:off x="1956250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63"/>
          <p:cNvSpPr/>
          <p:nvPr/>
        </p:nvSpPr>
        <p:spPr>
          <a:xfrm>
            <a:off x="3928850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63"/>
          <p:cNvSpPr/>
          <p:nvPr/>
        </p:nvSpPr>
        <p:spPr>
          <a:xfrm>
            <a:off x="5613850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63"/>
          <p:cNvSpPr/>
          <p:nvPr/>
        </p:nvSpPr>
        <p:spPr>
          <a:xfrm>
            <a:off x="7509100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26" name="Google Shape;1926;p63"/>
          <p:cNvGrpSpPr/>
          <p:nvPr/>
        </p:nvGrpSpPr>
        <p:grpSpPr>
          <a:xfrm>
            <a:off x="5618216" y="3025984"/>
            <a:ext cx="548717" cy="540001"/>
            <a:chOff x="2497275" y="2744159"/>
            <a:chExt cx="370930" cy="370549"/>
          </a:xfrm>
        </p:grpSpPr>
        <p:sp>
          <p:nvSpPr>
            <p:cNvPr id="1927" name="Google Shape;1927;p63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63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63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3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3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3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1938" name="Google Shape;193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64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Estimation des Coûts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940" name="Google Shape;1940;p64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941" name="Google Shape;1941;p64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4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4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4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4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4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4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4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4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4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4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4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4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4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4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4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4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4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4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4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4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2" name="Google Shape;1962;p64"/>
          <p:cNvSpPr/>
          <p:nvPr/>
        </p:nvSpPr>
        <p:spPr>
          <a:xfrm>
            <a:off x="4212000" y="29359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64"/>
          <p:cNvSpPr/>
          <p:nvPr/>
        </p:nvSpPr>
        <p:spPr>
          <a:xfrm>
            <a:off x="1407588" y="29359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64"/>
          <p:cNvSpPr txBox="1"/>
          <p:nvPr/>
        </p:nvSpPr>
        <p:spPr>
          <a:xfrm>
            <a:off x="365525" y="2129025"/>
            <a:ext cx="282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87250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Installation du Materielle</a:t>
            </a:r>
            <a:endParaRPr sz="2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65" name="Google Shape;1965;p64"/>
          <p:cNvSpPr txBox="1"/>
          <p:nvPr/>
        </p:nvSpPr>
        <p:spPr>
          <a:xfrm>
            <a:off x="3344400" y="21290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Formation</a:t>
            </a:r>
            <a:endParaRPr sz="2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66" name="Google Shape;1966;p64"/>
          <p:cNvSpPr txBox="1"/>
          <p:nvPr/>
        </p:nvSpPr>
        <p:spPr>
          <a:xfrm>
            <a:off x="6065050" y="2068925"/>
            <a:ext cx="2711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Commercialisation</a:t>
            </a:r>
            <a:endParaRPr sz="2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67" name="Google Shape;1967;p64"/>
          <p:cNvSpPr/>
          <p:nvPr/>
        </p:nvSpPr>
        <p:spPr>
          <a:xfrm>
            <a:off x="1591275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64"/>
          <p:cNvSpPr/>
          <p:nvPr/>
        </p:nvSpPr>
        <p:spPr>
          <a:xfrm>
            <a:off x="1735675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64"/>
          <p:cNvSpPr/>
          <p:nvPr/>
        </p:nvSpPr>
        <p:spPr>
          <a:xfrm>
            <a:off x="1880050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64"/>
          <p:cNvSpPr/>
          <p:nvPr/>
        </p:nvSpPr>
        <p:spPr>
          <a:xfrm>
            <a:off x="4402075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64"/>
          <p:cNvSpPr/>
          <p:nvPr/>
        </p:nvSpPr>
        <p:spPr>
          <a:xfrm>
            <a:off x="7016400" y="29359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64"/>
          <p:cNvSpPr/>
          <p:nvPr/>
        </p:nvSpPr>
        <p:spPr>
          <a:xfrm>
            <a:off x="4546475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64"/>
          <p:cNvSpPr/>
          <p:nvPr/>
        </p:nvSpPr>
        <p:spPr>
          <a:xfrm>
            <a:off x="4690850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64"/>
          <p:cNvSpPr/>
          <p:nvPr/>
        </p:nvSpPr>
        <p:spPr>
          <a:xfrm>
            <a:off x="7204300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64"/>
          <p:cNvSpPr/>
          <p:nvPr/>
        </p:nvSpPr>
        <p:spPr>
          <a:xfrm>
            <a:off x="7348700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64"/>
          <p:cNvSpPr/>
          <p:nvPr/>
        </p:nvSpPr>
        <p:spPr>
          <a:xfrm>
            <a:off x="7493075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4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64"/>
          <p:cNvSpPr/>
          <p:nvPr/>
        </p:nvSpPr>
        <p:spPr>
          <a:xfrm>
            <a:off x="1503428" y="3025971"/>
            <a:ext cx="548704" cy="539999"/>
          </a:xfrm>
          <a:custGeom>
            <a:rect b="b" l="l" r="r" t="t"/>
            <a:pathLst>
              <a:path extrusionOk="0" h="11300" w="11348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8" name="Google Shape;1978;p64"/>
          <p:cNvGrpSpPr/>
          <p:nvPr/>
        </p:nvGrpSpPr>
        <p:grpSpPr>
          <a:xfrm>
            <a:off x="4297641" y="3041573"/>
            <a:ext cx="548715" cy="508813"/>
            <a:chOff x="2753373" y="2902523"/>
            <a:chExt cx="347552" cy="325557"/>
          </a:xfrm>
        </p:grpSpPr>
        <p:sp>
          <p:nvSpPr>
            <p:cNvPr id="1979" name="Google Shape;1979;p64"/>
            <p:cNvSpPr/>
            <p:nvPr/>
          </p:nvSpPr>
          <p:spPr>
            <a:xfrm>
              <a:off x="2807962" y="3018575"/>
              <a:ext cx="86418" cy="29506"/>
            </a:xfrm>
            <a:custGeom>
              <a:rect b="b" l="l" r="r" t="t"/>
              <a:pathLst>
                <a:path extrusionOk="0" h="927" w="2715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4"/>
            <p:cNvSpPr/>
            <p:nvPr/>
          </p:nvSpPr>
          <p:spPr>
            <a:xfrm>
              <a:off x="2753373" y="2973376"/>
              <a:ext cx="195213" cy="254704"/>
            </a:xfrm>
            <a:custGeom>
              <a:rect b="b" l="l" r="r" t="t"/>
              <a:pathLst>
                <a:path extrusionOk="0" h="8002" w="6133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4"/>
            <p:cNvSpPr/>
            <p:nvPr/>
          </p:nvSpPr>
          <p:spPr>
            <a:xfrm>
              <a:off x="2905361" y="3195072"/>
              <a:ext cx="10631" cy="32244"/>
            </a:xfrm>
            <a:custGeom>
              <a:rect b="b" l="l" r="r" t="t"/>
              <a:pathLst>
                <a:path extrusionOk="0" h="1013" w="33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4"/>
            <p:cNvSpPr/>
            <p:nvPr/>
          </p:nvSpPr>
          <p:spPr>
            <a:xfrm>
              <a:off x="2939069" y="2934735"/>
              <a:ext cx="161856" cy="169049"/>
            </a:xfrm>
            <a:custGeom>
              <a:rect b="b" l="l" r="r" t="t"/>
              <a:pathLst>
                <a:path extrusionOk="0" h="5311" w="5085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4"/>
            <p:cNvSpPr/>
            <p:nvPr/>
          </p:nvSpPr>
          <p:spPr>
            <a:xfrm>
              <a:off x="3002379" y="2902523"/>
              <a:ext cx="32244" cy="96668"/>
            </a:xfrm>
            <a:custGeom>
              <a:rect b="b" l="l" r="r" t="t"/>
              <a:pathLst>
                <a:path extrusionOk="0" h="3037" w="1013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4"/>
            <p:cNvSpPr/>
            <p:nvPr/>
          </p:nvSpPr>
          <p:spPr>
            <a:xfrm>
              <a:off x="3003143" y="3005206"/>
              <a:ext cx="32244" cy="32244"/>
            </a:xfrm>
            <a:custGeom>
              <a:rect b="b" l="l" r="r" t="t"/>
              <a:pathLst>
                <a:path extrusionOk="0" h="1013" w="1013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5" name="Google Shape;1985;p64"/>
          <p:cNvGrpSpPr/>
          <p:nvPr/>
        </p:nvGrpSpPr>
        <p:grpSpPr>
          <a:xfrm>
            <a:off x="7138555" y="3025980"/>
            <a:ext cx="475670" cy="508813"/>
            <a:chOff x="1836637" y="2891510"/>
            <a:chExt cx="286152" cy="346438"/>
          </a:xfrm>
        </p:grpSpPr>
        <p:sp>
          <p:nvSpPr>
            <p:cNvPr id="1986" name="Google Shape;1986;p64"/>
            <p:cNvSpPr/>
            <p:nvPr/>
          </p:nvSpPr>
          <p:spPr>
            <a:xfrm>
              <a:off x="1836637" y="3059413"/>
              <a:ext cx="286152" cy="178534"/>
            </a:xfrm>
            <a:custGeom>
              <a:rect b="b" l="l" r="r" t="t"/>
              <a:pathLst>
                <a:path extrusionOk="0" h="5609" w="8990">
                  <a:moveTo>
                    <a:pt x="3072" y="322"/>
                  </a:moveTo>
                  <a:cubicBezTo>
                    <a:pt x="3156" y="322"/>
                    <a:pt x="3251" y="357"/>
                    <a:pt x="3322" y="429"/>
                  </a:cubicBezTo>
                  <a:cubicBezTo>
                    <a:pt x="3382" y="488"/>
                    <a:pt x="3430" y="572"/>
                    <a:pt x="3430" y="679"/>
                  </a:cubicBezTo>
                  <a:lnTo>
                    <a:pt x="3430" y="1108"/>
                  </a:lnTo>
                  <a:cubicBezTo>
                    <a:pt x="3406" y="1286"/>
                    <a:pt x="3311" y="1453"/>
                    <a:pt x="3144" y="1560"/>
                  </a:cubicBezTo>
                  <a:cubicBezTo>
                    <a:pt x="3096" y="1584"/>
                    <a:pt x="3072" y="1631"/>
                    <a:pt x="3072" y="1691"/>
                  </a:cubicBezTo>
                  <a:lnTo>
                    <a:pt x="3072" y="1870"/>
                  </a:lnTo>
                  <a:lnTo>
                    <a:pt x="2715" y="1870"/>
                  </a:lnTo>
                  <a:lnTo>
                    <a:pt x="2715" y="1691"/>
                  </a:lnTo>
                  <a:cubicBezTo>
                    <a:pt x="2715" y="1631"/>
                    <a:pt x="2679" y="1584"/>
                    <a:pt x="2632" y="1560"/>
                  </a:cubicBezTo>
                  <a:cubicBezTo>
                    <a:pt x="2477" y="1465"/>
                    <a:pt x="2370" y="1286"/>
                    <a:pt x="2370" y="1108"/>
                  </a:cubicBezTo>
                  <a:lnTo>
                    <a:pt x="2370" y="679"/>
                  </a:lnTo>
                  <a:cubicBezTo>
                    <a:pt x="2370" y="488"/>
                    <a:pt x="2537" y="322"/>
                    <a:pt x="2727" y="322"/>
                  </a:cubicBezTo>
                  <a:close/>
                  <a:moveTo>
                    <a:pt x="6132" y="322"/>
                  </a:moveTo>
                  <a:cubicBezTo>
                    <a:pt x="6228" y="322"/>
                    <a:pt x="6311" y="357"/>
                    <a:pt x="6382" y="429"/>
                  </a:cubicBezTo>
                  <a:cubicBezTo>
                    <a:pt x="6442" y="488"/>
                    <a:pt x="6489" y="572"/>
                    <a:pt x="6489" y="679"/>
                  </a:cubicBezTo>
                  <a:lnTo>
                    <a:pt x="6489" y="1108"/>
                  </a:lnTo>
                  <a:cubicBezTo>
                    <a:pt x="6478" y="1286"/>
                    <a:pt x="6370" y="1453"/>
                    <a:pt x="6204" y="1560"/>
                  </a:cubicBezTo>
                  <a:cubicBezTo>
                    <a:pt x="6168" y="1584"/>
                    <a:pt x="6132" y="1631"/>
                    <a:pt x="6132" y="1691"/>
                  </a:cubicBezTo>
                  <a:lnTo>
                    <a:pt x="6132" y="1870"/>
                  </a:lnTo>
                  <a:lnTo>
                    <a:pt x="5775" y="1870"/>
                  </a:lnTo>
                  <a:lnTo>
                    <a:pt x="5775" y="1691"/>
                  </a:lnTo>
                  <a:cubicBezTo>
                    <a:pt x="5775" y="1631"/>
                    <a:pt x="5751" y="1584"/>
                    <a:pt x="5704" y="1560"/>
                  </a:cubicBezTo>
                  <a:cubicBezTo>
                    <a:pt x="5537" y="1465"/>
                    <a:pt x="5430" y="1286"/>
                    <a:pt x="5430" y="1108"/>
                  </a:cubicBezTo>
                  <a:lnTo>
                    <a:pt x="5430" y="679"/>
                  </a:lnTo>
                  <a:cubicBezTo>
                    <a:pt x="5430" y="488"/>
                    <a:pt x="5597" y="322"/>
                    <a:pt x="5787" y="322"/>
                  </a:cubicBezTo>
                  <a:close/>
                  <a:moveTo>
                    <a:pt x="1536" y="2024"/>
                  </a:moveTo>
                  <a:cubicBezTo>
                    <a:pt x="1620" y="2024"/>
                    <a:pt x="1715" y="2048"/>
                    <a:pt x="1787" y="2120"/>
                  </a:cubicBezTo>
                  <a:cubicBezTo>
                    <a:pt x="1846" y="2179"/>
                    <a:pt x="1894" y="2274"/>
                    <a:pt x="1894" y="2382"/>
                  </a:cubicBezTo>
                  <a:lnTo>
                    <a:pt x="1894" y="2810"/>
                  </a:lnTo>
                  <a:lnTo>
                    <a:pt x="1882" y="2810"/>
                  </a:lnTo>
                  <a:cubicBezTo>
                    <a:pt x="1882" y="2989"/>
                    <a:pt x="1775" y="3167"/>
                    <a:pt x="1608" y="3251"/>
                  </a:cubicBezTo>
                  <a:cubicBezTo>
                    <a:pt x="1560" y="3286"/>
                    <a:pt x="1536" y="3334"/>
                    <a:pt x="1536" y="3382"/>
                  </a:cubicBezTo>
                  <a:lnTo>
                    <a:pt x="1536" y="3572"/>
                  </a:lnTo>
                  <a:lnTo>
                    <a:pt x="1179" y="3572"/>
                  </a:lnTo>
                  <a:lnTo>
                    <a:pt x="1179" y="3382"/>
                  </a:lnTo>
                  <a:cubicBezTo>
                    <a:pt x="1179" y="3334"/>
                    <a:pt x="1144" y="3286"/>
                    <a:pt x="1108" y="3251"/>
                  </a:cubicBezTo>
                  <a:cubicBezTo>
                    <a:pt x="941" y="3167"/>
                    <a:pt x="834" y="2989"/>
                    <a:pt x="834" y="2810"/>
                  </a:cubicBezTo>
                  <a:lnTo>
                    <a:pt x="834" y="2382"/>
                  </a:lnTo>
                  <a:cubicBezTo>
                    <a:pt x="834" y="2179"/>
                    <a:pt x="1001" y="2024"/>
                    <a:pt x="1191" y="2024"/>
                  </a:cubicBezTo>
                  <a:close/>
                  <a:moveTo>
                    <a:pt x="4596" y="2024"/>
                  </a:moveTo>
                  <a:cubicBezTo>
                    <a:pt x="4692" y="2024"/>
                    <a:pt x="4775" y="2048"/>
                    <a:pt x="4858" y="2120"/>
                  </a:cubicBezTo>
                  <a:cubicBezTo>
                    <a:pt x="4918" y="2179"/>
                    <a:pt x="4954" y="2274"/>
                    <a:pt x="4954" y="2382"/>
                  </a:cubicBezTo>
                  <a:lnTo>
                    <a:pt x="4954" y="2810"/>
                  </a:lnTo>
                  <a:cubicBezTo>
                    <a:pt x="4942" y="3001"/>
                    <a:pt x="4835" y="3167"/>
                    <a:pt x="4680" y="3251"/>
                  </a:cubicBezTo>
                  <a:cubicBezTo>
                    <a:pt x="4632" y="3286"/>
                    <a:pt x="4596" y="3334"/>
                    <a:pt x="4596" y="3382"/>
                  </a:cubicBezTo>
                  <a:lnTo>
                    <a:pt x="4596" y="3572"/>
                  </a:lnTo>
                  <a:lnTo>
                    <a:pt x="4239" y="3572"/>
                  </a:lnTo>
                  <a:lnTo>
                    <a:pt x="4239" y="3382"/>
                  </a:lnTo>
                  <a:cubicBezTo>
                    <a:pt x="4239" y="3334"/>
                    <a:pt x="4215" y="3286"/>
                    <a:pt x="4168" y="3251"/>
                  </a:cubicBezTo>
                  <a:cubicBezTo>
                    <a:pt x="4001" y="3167"/>
                    <a:pt x="3906" y="2989"/>
                    <a:pt x="3906" y="2810"/>
                  </a:cubicBezTo>
                  <a:lnTo>
                    <a:pt x="3906" y="2382"/>
                  </a:lnTo>
                  <a:cubicBezTo>
                    <a:pt x="3906" y="2179"/>
                    <a:pt x="4061" y="2024"/>
                    <a:pt x="4263" y="2024"/>
                  </a:cubicBezTo>
                  <a:close/>
                  <a:moveTo>
                    <a:pt x="7668" y="2024"/>
                  </a:moveTo>
                  <a:cubicBezTo>
                    <a:pt x="7752" y="2024"/>
                    <a:pt x="7847" y="2048"/>
                    <a:pt x="7918" y="2120"/>
                  </a:cubicBezTo>
                  <a:cubicBezTo>
                    <a:pt x="7978" y="2179"/>
                    <a:pt x="8025" y="2274"/>
                    <a:pt x="8025" y="2382"/>
                  </a:cubicBezTo>
                  <a:lnTo>
                    <a:pt x="8025" y="2810"/>
                  </a:lnTo>
                  <a:cubicBezTo>
                    <a:pt x="8013" y="3001"/>
                    <a:pt x="7906" y="3167"/>
                    <a:pt x="7740" y="3251"/>
                  </a:cubicBezTo>
                  <a:cubicBezTo>
                    <a:pt x="7692" y="3286"/>
                    <a:pt x="7668" y="3334"/>
                    <a:pt x="7668" y="3382"/>
                  </a:cubicBezTo>
                  <a:lnTo>
                    <a:pt x="7668" y="3572"/>
                  </a:lnTo>
                  <a:lnTo>
                    <a:pt x="7311" y="3572"/>
                  </a:lnTo>
                  <a:lnTo>
                    <a:pt x="7311" y="3382"/>
                  </a:lnTo>
                  <a:cubicBezTo>
                    <a:pt x="7311" y="3334"/>
                    <a:pt x="7275" y="3286"/>
                    <a:pt x="7240" y="3251"/>
                  </a:cubicBezTo>
                  <a:cubicBezTo>
                    <a:pt x="7073" y="3167"/>
                    <a:pt x="6966" y="2989"/>
                    <a:pt x="6966" y="2810"/>
                  </a:cubicBezTo>
                  <a:lnTo>
                    <a:pt x="6966" y="2382"/>
                  </a:lnTo>
                  <a:cubicBezTo>
                    <a:pt x="6966" y="2179"/>
                    <a:pt x="7132" y="2024"/>
                    <a:pt x="7323" y="2024"/>
                  </a:cubicBezTo>
                  <a:close/>
                  <a:moveTo>
                    <a:pt x="2715" y="0"/>
                  </a:moveTo>
                  <a:cubicBezTo>
                    <a:pt x="2334" y="0"/>
                    <a:pt x="2037" y="298"/>
                    <a:pt x="2037" y="667"/>
                  </a:cubicBezTo>
                  <a:lnTo>
                    <a:pt x="2037" y="1096"/>
                  </a:lnTo>
                  <a:cubicBezTo>
                    <a:pt x="2037" y="1370"/>
                    <a:pt x="2179" y="1620"/>
                    <a:pt x="2382" y="1762"/>
                  </a:cubicBezTo>
                  <a:lnTo>
                    <a:pt x="2382" y="1917"/>
                  </a:lnTo>
                  <a:lnTo>
                    <a:pt x="2096" y="2036"/>
                  </a:lnTo>
                  <a:cubicBezTo>
                    <a:pt x="2072" y="1989"/>
                    <a:pt x="2037" y="1941"/>
                    <a:pt x="2001" y="1905"/>
                  </a:cubicBezTo>
                  <a:cubicBezTo>
                    <a:pt x="1858" y="1786"/>
                    <a:pt x="1703" y="1703"/>
                    <a:pt x="1525" y="1703"/>
                  </a:cubicBezTo>
                  <a:lnTo>
                    <a:pt x="1179" y="1703"/>
                  </a:lnTo>
                  <a:cubicBezTo>
                    <a:pt x="810" y="1703"/>
                    <a:pt x="513" y="2001"/>
                    <a:pt x="513" y="2382"/>
                  </a:cubicBezTo>
                  <a:lnTo>
                    <a:pt x="513" y="2810"/>
                  </a:lnTo>
                  <a:cubicBezTo>
                    <a:pt x="513" y="3072"/>
                    <a:pt x="644" y="3334"/>
                    <a:pt x="846" y="3477"/>
                  </a:cubicBezTo>
                  <a:lnTo>
                    <a:pt x="846" y="3632"/>
                  </a:lnTo>
                  <a:lnTo>
                    <a:pt x="417" y="3810"/>
                  </a:lnTo>
                  <a:cubicBezTo>
                    <a:pt x="167" y="3906"/>
                    <a:pt x="1" y="4144"/>
                    <a:pt x="1" y="4429"/>
                  </a:cubicBezTo>
                  <a:lnTo>
                    <a:pt x="1" y="5441"/>
                  </a:lnTo>
                  <a:cubicBezTo>
                    <a:pt x="1" y="5537"/>
                    <a:pt x="72" y="5608"/>
                    <a:pt x="167" y="5608"/>
                  </a:cubicBezTo>
                  <a:cubicBezTo>
                    <a:pt x="251" y="5608"/>
                    <a:pt x="334" y="5537"/>
                    <a:pt x="334" y="5441"/>
                  </a:cubicBezTo>
                  <a:lnTo>
                    <a:pt x="334" y="4429"/>
                  </a:lnTo>
                  <a:cubicBezTo>
                    <a:pt x="334" y="4287"/>
                    <a:pt x="417" y="4167"/>
                    <a:pt x="548" y="4108"/>
                  </a:cubicBezTo>
                  <a:lnTo>
                    <a:pt x="1060" y="3906"/>
                  </a:lnTo>
                  <a:lnTo>
                    <a:pt x="1679" y="3906"/>
                  </a:lnTo>
                  <a:lnTo>
                    <a:pt x="2191" y="4108"/>
                  </a:lnTo>
                  <a:cubicBezTo>
                    <a:pt x="2322" y="4167"/>
                    <a:pt x="2418" y="4287"/>
                    <a:pt x="2418" y="4429"/>
                  </a:cubicBezTo>
                  <a:lnTo>
                    <a:pt x="2418" y="5441"/>
                  </a:lnTo>
                  <a:cubicBezTo>
                    <a:pt x="2418" y="5537"/>
                    <a:pt x="2489" y="5608"/>
                    <a:pt x="2572" y="5608"/>
                  </a:cubicBezTo>
                  <a:cubicBezTo>
                    <a:pt x="2668" y="5608"/>
                    <a:pt x="2739" y="5537"/>
                    <a:pt x="2739" y="5441"/>
                  </a:cubicBezTo>
                  <a:lnTo>
                    <a:pt x="2739" y="4429"/>
                  </a:lnTo>
                  <a:cubicBezTo>
                    <a:pt x="2739" y="4144"/>
                    <a:pt x="2572" y="3906"/>
                    <a:pt x="2322" y="3810"/>
                  </a:cubicBezTo>
                  <a:lnTo>
                    <a:pt x="1894" y="3632"/>
                  </a:lnTo>
                  <a:lnTo>
                    <a:pt x="1894" y="3477"/>
                  </a:lnTo>
                  <a:cubicBezTo>
                    <a:pt x="2096" y="3310"/>
                    <a:pt x="2239" y="3072"/>
                    <a:pt x="2239" y="2810"/>
                  </a:cubicBezTo>
                  <a:lnTo>
                    <a:pt x="2239" y="2382"/>
                  </a:lnTo>
                  <a:lnTo>
                    <a:pt x="2239" y="2346"/>
                  </a:lnTo>
                  <a:lnTo>
                    <a:pt x="2620" y="2191"/>
                  </a:lnTo>
                  <a:lnTo>
                    <a:pt x="3251" y="2191"/>
                  </a:lnTo>
                  <a:lnTo>
                    <a:pt x="3632" y="2346"/>
                  </a:lnTo>
                  <a:lnTo>
                    <a:pt x="3632" y="2382"/>
                  </a:lnTo>
                  <a:lnTo>
                    <a:pt x="3632" y="2810"/>
                  </a:lnTo>
                  <a:cubicBezTo>
                    <a:pt x="3632" y="3072"/>
                    <a:pt x="3763" y="3334"/>
                    <a:pt x="3977" y="3477"/>
                  </a:cubicBezTo>
                  <a:lnTo>
                    <a:pt x="3977" y="3632"/>
                  </a:lnTo>
                  <a:lnTo>
                    <a:pt x="3549" y="3810"/>
                  </a:lnTo>
                  <a:cubicBezTo>
                    <a:pt x="3287" y="3906"/>
                    <a:pt x="3132" y="4144"/>
                    <a:pt x="3132" y="4429"/>
                  </a:cubicBezTo>
                  <a:lnTo>
                    <a:pt x="3132" y="5441"/>
                  </a:lnTo>
                  <a:cubicBezTo>
                    <a:pt x="3132" y="5537"/>
                    <a:pt x="3203" y="5608"/>
                    <a:pt x="3287" y="5608"/>
                  </a:cubicBezTo>
                  <a:cubicBezTo>
                    <a:pt x="3382" y="5608"/>
                    <a:pt x="3453" y="5537"/>
                    <a:pt x="3453" y="5441"/>
                  </a:cubicBezTo>
                  <a:lnTo>
                    <a:pt x="3453" y="4429"/>
                  </a:lnTo>
                  <a:cubicBezTo>
                    <a:pt x="3453" y="4287"/>
                    <a:pt x="3549" y="4167"/>
                    <a:pt x="3680" y="4108"/>
                  </a:cubicBezTo>
                  <a:lnTo>
                    <a:pt x="4180" y="3906"/>
                  </a:lnTo>
                  <a:lnTo>
                    <a:pt x="4811" y="3906"/>
                  </a:lnTo>
                  <a:lnTo>
                    <a:pt x="5311" y="4108"/>
                  </a:lnTo>
                  <a:cubicBezTo>
                    <a:pt x="5454" y="4167"/>
                    <a:pt x="5537" y="4287"/>
                    <a:pt x="5537" y="4429"/>
                  </a:cubicBezTo>
                  <a:lnTo>
                    <a:pt x="5537" y="5441"/>
                  </a:lnTo>
                  <a:cubicBezTo>
                    <a:pt x="5537" y="5537"/>
                    <a:pt x="5608" y="5608"/>
                    <a:pt x="5704" y="5608"/>
                  </a:cubicBezTo>
                  <a:cubicBezTo>
                    <a:pt x="5787" y="5608"/>
                    <a:pt x="5870" y="5537"/>
                    <a:pt x="5870" y="5441"/>
                  </a:cubicBezTo>
                  <a:lnTo>
                    <a:pt x="5870" y="4429"/>
                  </a:lnTo>
                  <a:cubicBezTo>
                    <a:pt x="5870" y="4144"/>
                    <a:pt x="5704" y="3906"/>
                    <a:pt x="5454" y="3810"/>
                  </a:cubicBezTo>
                  <a:lnTo>
                    <a:pt x="5013" y="3632"/>
                  </a:lnTo>
                  <a:lnTo>
                    <a:pt x="5013" y="3477"/>
                  </a:lnTo>
                  <a:cubicBezTo>
                    <a:pt x="5227" y="3310"/>
                    <a:pt x="5358" y="3072"/>
                    <a:pt x="5358" y="2810"/>
                  </a:cubicBezTo>
                  <a:lnTo>
                    <a:pt x="5358" y="2382"/>
                  </a:lnTo>
                  <a:lnTo>
                    <a:pt x="5358" y="2346"/>
                  </a:lnTo>
                  <a:lnTo>
                    <a:pt x="5751" y="2191"/>
                  </a:lnTo>
                  <a:lnTo>
                    <a:pt x="6370" y="2191"/>
                  </a:lnTo>
                  <a:lnTo>
                    <a:pt x="6763" y="2346"/>
                  </a:lnTo>
                  <a:lnTo>
                    <a:pt x="6763" y="2382"/>
                  </a:lnTo>
                  <a:lnTo>
                    <a:pt x="6763" y="2810"/>
                  </a:lnTo>
                  <a:cubicBezTo>
                    <a:pt x="6763" y="3072"/>
                    <a:pt x="6894" y="3334"/>
                    <a:pt x="7097" y="3477"/>
                  </a:cubicBezTo>
                  <a:lnTo>
                    <a:pt x="7097" y="3632"/>
                  </a:lnTo>
                  <a:lnTo>
                    <a:pt x="6668" y="3810"/>
                  </a:lnTo>
                  <a:cubicBezTo>
                    <a:pt x="6418" y="3906"/>
                    <a:pt x="6251" y="4144"/>
                    <a:pt x="6251" y="4429"/>
                  </a:cubicBezTo>
                  <a:lnTo>
                    <a:pt x="6251" y="5441"/>
                  </a:lnTo>
                  <a:cubicBezTo>
                    <a:pt x="6251" y="5537"/>
                    <a:pt x="6323" y="5608"/>
                    <a:pt x="6418" y="5608"/>
                  </a:cubicBezTo>
                  <a:cubicBezTo>
                    <a:pt x="6501" y="5608"/>
                    <a:pt x="6585" y="5537"/>
                    <a:pt x="6585" y="5441"/>
                  </a:cubicBezTo>
                  <a:lnTo>
                    <a:pt x="6585" y="4429"/>
                  </a:lnTo>
                  <a:cubicBezTo>
                    <a:pt x="6585" y="4287"/>
                    <a:pt x="6668" y="4167"/>
                    <a:pt x="6799" y="4108"/>
                  </a:cubicBezTo>
                  <a:lnTo>
                    <a:pt x="7311" y="3906"/>
                  </a:lnTo>
                  <a:lnTo>
                    <a:pt x="7930" y="3906"/>
                  </a:lnTo>
                  <a:lnTo>
                    <a:pt x="8442" y="4108"/>
                  </a:lnTo>
                  <a:cubicBezTo>
                    <a:pt x="8573" y="4167"/>
                    <a:pt x="8668" y="4287"/>
                    <a:pt x="8668" y="4429"/>
                  </a:cubicBezTo>
                  <a:lnTo>
                    <a:pt x="8668" y="5441"/>
                  </a:lnTo>
                  <a:cubicBezTo>
                    <a:pt x="8668" y="5537"/>
                    <a:pt x="8740" y="5608"/>
                    <a:pt x="8823" y="5608"/>
                  </a:cubicBezTo>
                  <a:cubicBezTo>
                    <a:pt x="8918" y="5608"/>
                    <a:pt x="8990" y="5537"/>
                    <a:pt x="8990" y="5441"/>
                  </a:cubicBezTo>
                  <a:lnTo>
                    <a:pt x="8990" y="4429"/>
                  </a:lnTo>
                  <a:cubicBezTo>
                    <a:pt x="8823" y="4144"/>
                    <a:pt x="8668" y="3906"/>
                    <a:pt x="8406" y="3810"/>
                  </a:cubicBezTo>
                  <a:lnTo>
                    <a:pt x="7978" y="3632"/>
                  </a:lnTo>
                  <a:lnTo>
                    <a:pt x="7978" y="3477"/>
                  </a:lnTo>
                  <a:cubicBezTo>
                    <a:pt x="8192" y="3310"/>
                    <a:pt x="8323" y="3072"/>
                    <a:pt x="8323" y="2810"/>
                  </a:cubicBezTo>
                  <a:lnTo>
                    <a:pt x="8323" y="2382"/>
                  </a:lnTo>
                  <a:cubicBezTo>
                    <a:pt x="8323" y="2191"/>
                    <a:pt x="8252" y="2036"/>
                    <a:pt x="8133" y="1893"/>
                  </a:cubicBezTo>
                  <a:cubicBezTo>
                    <a:pt x="7990" y="1786"/>
                    <a:pt x="7835" y="1703"/>
                    <a:pt x="7656" y="1703"/>
                  </a:cubicBezTo>
                  <a:lnTo>
                    <a:pt x="7311" y="1703"/>
                  </a:lnTo>
                  <a:cubicBezTo>
                    <a:pt x="7073" y="1703"/>
                    <a:pt x="6847" y="1846"/>
                    <a:pt x="6728" y="2036"/>
                  </a:cubicBezTo>
                  <a:lnTo>
                    <a:pt x="6442" y="1917"/>
                  </a:lnTo>
                  <a:lnTo>
                    <a:pt x="6442" y="1762"/>
                  </a:lnTo>
                  <a:cubicBezTo>
                    <a:pt x="6656" y="1608"/>
                    <a:pt x="6787" y="1370"/>
                    <a:pt x="6787" y="1096"/>
                  </a:cubicBezTo>
                  <a:lnTo>
                    <a:pt x="6787" y="667"/>
                  </a:lnTo>
                  <a:cubicBezTo>
                    <a:pt x="6787" y="488"/>
                    <a:pt x="6716" y="322"/>
                    <a:pt x="6597" y="191"/>
                  </a:cubicBezTo>
                  <a:cubicBezTo>
                    <a:pt x="6466" y="72"/>
                    <a:pt x="6299" y="0"/>
                    <a:pt x="6120" y="0"/>
                  </a:cubicBezTo>
                  <a:lnTo>
                    <a:pt x="5775" y="0"/>
                  </a:lnTo>
                  <a:cubicBezTo>
                    <a:pt x="5406" y="0"/>
                    <a:pt x="5108" y="298"/>
                    <a:pt x="5108" y="667"/>
                  </a:cubicBezTo>
                  <a:lnTo>
                    <a:pt x="5108" y="1096"/>
                  </a:lnTo>
                  <a:cubicBezTo>
                    <a:pt x="5108" y="1370"/>
                    <a:pt x="5239" y="1620"/>
                    <a:pt x="5454" y="1762"/>
                  </a:cubicBezTo>
                  <a:lnTo>
                    <a:pt x="5454" y="1917"/>
                  </a:lnTo>
                  <a:lnTo>
                    <a:pt x="5168" y="2036"/>
                  </a:lnTo>
                  <a:cubicBezTo>
                    <a:pt x="5132" y="1989"/>
                    <a:pt x="5108" y="1941"/>
                    <a:pt x="5061" y="1905"/>
                  </a:cubicBezTo>
                  <a:cubicBezTo>
                    <a:pt x="4930" y="1786"/>
                    <a:pt x="4763" y="1703"/>
                    <a:pt x="4584" y="1703"/>
                  </a:cubicBezTo>
                  <a:lnTo>
                    <a:pt x="4239" y="1703"/>
                  </a:lnTo>
                  <a:cubicBezTo>
                    <a:pt x="4001" y="1703"/>
                    <a:pt x="3787" y="1846"/>
                    <a:pt x="3668" y="2036"/>
                  </a:cubicBezTo>
                  <a:lnTo>
                    <a:pt x="3382" y="1917"/>
                  </a:lnTo>
                  <a:lnTo>
                    <a:pt x="3382" y="1762"/>
                  </a:lnTo>
                  <a:cubicBezTo>
                    <a:pt x="3584" y="1608"/>
                    <a:pt x="3727" y="1370"/>
                    <a:pt x="3727" y="1096"/>
                  </a:cubicBezTo>
                  <a:lnTo>
                    <a:pt x="3727" y="667"/>
                  </a:lnTo>
                  <a:cubicBezTo>
                    <a:pt x="3727" y="488"/>
                    <a:pt x="3644" y="322"/>
                    <a:pt x="3525" y="191"/>
                  </a:cubicBezTo>
                  <a:cubicBezTo>
                    <a:pt x="3394" y="72"/>
                    <a:pt x="3227" y="0"/>
                    <a:pt x="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4"/>
            <p:cNvSpPr/>
            <p:nvPr/>
          </p:nvSpPr>
          <p:spPr>
            <a:xfrm>
              <a:off x="1917740" y="2891510"/>
              <a:ext cx="119394" cy="161474"/>
            </a:xfrm>
            <a:custGeom>
              <a:rect b="b" l="l" r="r" t="t"/>
              <a:pathLst>
                <a:path extrusionOk="0" h="5073" w="3751">
                  <a:moveTo>
                    <a:pt x="2036" y="310"/>
                  </a:moveTo>
                  <a:cubicBezTo>
                    <a:pt x="2227" y="310"/>
                    <a:pt x="2394" y="477"/>
                    <a:pt x="2394" y="668"/>
                  </a:cubicBezTo>
                  <a:lnTo>
                    <a:pt x="2394" y="1013"/>
                  </a:lnTo>
                  <a:cubicBezTo>
                    <a:pt x="2394" y="1299"/>
                    <a:pt x="2156" y="1537"/>
                    <a:pt x="1870" y="1537"/>
                  </a:cubicBezTo>
                  <a:cubicBezTo>
                    <a:pt x="1596" y="1537"/>
                    <a:pt x="1334" y="1299"/>
                    <a:pt x="1334" y="1013"/>
                  </a:cubicBezTo>
                  <a:lnTo>
                    <a:pt x="1334" y="668"/>
                  </a:lnTo>
                  <a:cubicBezTo>
                    <a:pt x="1334" y="477"/>
                    <a:pt x="1501" y="310"/>
                    <a:pt x="1691" y="310"/>
                  </a:cubicBezTo>
                  <a:close/>
                  <a:moveTo>
                    <a:pt x="2036" y="1834"/>
                  </a:moveTo>
                  <a:lnTo>
                    <a:pt x="2036" y="1918"/>
                  </a:lnTo>
                  <a:cubicBezTo>
                    <a:pt x="2048" y="1977"/>
                    <a:pt x="2072" y="2037"/>
                    <a:pt x="2096" y="2084"/>
                  </a:cubicBezTo>
                  <a:lnTo>
                    <a:pt x="1870" y="2311"/>
                  </a:lnTo>
                  <a:lnTo>
                    <a:pt x="1858" y="2311"/>
                  </a:lnTo>
                  <a:lnTo>
                    <a:pt x="1632" y="2084"/>
                  </a:lnTo>
                  <a:cubicBezTo>
                    <a:pt x="1667" y="2037"/>
                    <a:pt x="1679" y="1977"/>
                    <a:pt x="1679" y="1918"/>
                  </a:cubicBezTo>
                  <a:lnTo>
                    <a:pt x="1679" y="1834"/>
                  </a:lnTo>
                  <a:cubicBezTo>
                    <a:pt x="1739" y="1846"/>
                    <a:pt x="1798" y="1846"/>
                    <a:pt x="1858" y="1846"/>
                  </a:cubicBezTo>
                  <a:cubicBezTo>
                    <a:pt x="1917" y="1846"/>
                    <a:pt x="1977" y="1846"/>
                    <a:pt x="2036" y="1834"/>
                  </a:cubicBezTo>
                  <a:close/>
                  <a:moveTo>
                    <a:pt x="2382" y="2275"/>
                  </a:moveTo>
                  <a:lnTo>
                    <a:pt x="2668" y="2406"/>
                  </a:lnTo>
                  <a:cubicBezTo>
                    <a:pt x="2715" y="2442"/>
                    <a:pt x="2763" y="2501"/>
                    <a:pt x="2763" y="2573"/>
                  </a:cubicBezTo>
                  <a:lnTo>
                    <a:pt x="2763" y="2894"/>
                  </a:lnTo>
                  <a:lnTo>
                    <a:pt x="1036" y="2894"/>
                  </a:lnTo>
                  <a:lnTo>
                    <a:pt x="1036" y="2573"/>
                  </a:lnTo>
                  <a:lnTo>
                    <a:pt x="1013" y="2573"/>
                  </a:lnTo>
                  <a:cubicBezTo>
                    <a:pt x="1013" y="2501"/>
                    <a:pt x="1060" y="2442"/>
                    <a:pt x="1120" y="2406"/>
                  </a:cubicBezTo>
                  <a:lnTo>
                    <a:pt x="1394" y="2275"/>
                  </a:lnTo>
                  <a:lnTo>
                    <a:pt x="1655" y="2537"/>
                  </a:lnTo>
                  <a:cubicBezTo>
                    <a:pt x="1703" y="2596"/>
                    <a:pt x="1798" y="2620"/>
                    <a:pt x="1894" y="2620"/>
                  </a:cubicBezTo>
                  <a:cubicBezTo>
                    <a:pt x="1977" y="2620"/>
                    <a:pt x="2048" y="2596"/>
                    <a:pt x="2132" y="2537"/>
                  </a:cubicBezTo>
                  <a:lnTo>
                    <a:pt x="2382" y="2275"/>
                  </a:lnTo>
                  <a:close/>
                  <a:moveTo>
                    <a:pt x="3299" y="3216"/>
                  </a:moveTo>
                  <a:lnTo>
                    <a:pt x="3120" y="3573"/>
                  </a:lnTo>
                  <a:lnTo>
                    <a:pt x="596" y="3573"/>
                  </a:lnTo>
                  <a:lnTo>
                    <a:pt x="417" y="3216"/>
                  </a:lnTo>
                  <a:close/>
                  <a:moveTo>
                    <a:pt x="1691" y="1"/>
                  </a:moveTo>
                  <a:cubicBezTo>
                    <a:pt x="1322" y="1"/>
                    <a:pt x="1024" y="298"/>
                    <a:pt x="1024" y="668"/>
                  </a:cubicBezTo>
                  <a:lnTo>
                    <a:pt x="1024" y="1013"/>
                  </a:lnTo>
                  <a:cubicBezTo>
                    <a:pt x="1024" y="1299"/>
                    <a:pt x="1155" y="1537"/>
                    <a:pt x="1370" y="1680"/>
                  </a:cubicBezTo>
                  <a:lnTo>
                    <a:pt x="1370" y="1918"/>
                  </a:lnTo>
                  <a:lnTo>
                    <a:pt x="1370" y="1942"/>
                  </a:lnTo>
                  <a:lnTo>
                    <a:pt x="965" y="2132"/>
                  </a:lnTo>
                  <a:cubicBezTo>
                    <a:pt x="798" y="2215"/>
                    <a:pt x="679" y="2382"/>
                    <a:pt x="679" y="2573"/>
                  </a:cubicBezTo>
                  <a:lnTo>
                    <a:pt x="679" y="2894"/>
                  </a:lnTo>
                  <a:lnTo>
                    <a:pt x="167" y="2894"/>
                  </a:lnTo>
                  <a:cubicBezTo>
                    <a:pt x="108" y="2894"/>
                    <a:pt x="60" y="2918"/>
                    <a:pt x="24" y="2965"/>
                  </a:cubicBezTo>
                  <a:cubicBezTo>
                    <a:pt x="1" y="3001"/>
                    <a:pt x="1" y="3073"/>
                    <a:pt x="24" y="3108"/>
                  </a:cubicBezTo>
                  <a:lnTo>
                    <a:pt x="370" y="3799"/>
                  </a:lnTo>
                  <a:cubicBezTo>
                    <a:pt x="405" y="3858"/>
                    <a:pt x="465" y="3882"/>
                    <a:pt x="524" y="3882"/>
                  </a:cubicBezTo>
                  <a:lnTo>
                    <a:pt x="703" y="3882"/>
                  </a:lnTo>
                  <a:lnTo>
                    <a:pt x="703" y="4918"/>
                  </a:lnTo>
                  <a:cubicBezTo>
                    <a:pt x="703" y="5001"/>
                    <a:pt x="774" y="5073"/>
                    <a:pt x="858" y="5073"/>
                  </a:cubicBezTo>
                  <a:cubicBezTo>
                    <a:pt x="953" y="5073"/>
                    <a:pt x="1024" y="5001"/>
                    <a:pt x="1024" y="4918"/>
                  </a:cubicBezTo>
                  <a:lnTo>
                    <a:pt x="1024" y="3882"/>
                  </a:lnTo>
                  <a:lnTo>
                    <a:pt x="2751" y="3882"/>
                  </a:lnTo>
                  <a:lnTo>
                    <a:pt x="2751" y="4918"/>
                  </a:lnTo>
                  <a:cubicBezTo>
                    <a:pt x="2751" y="5001"/>
                    <a:pt x="2822" y="5073"/>
                    <a:pt x="2918" y="5073"/>
                  </a:cubicBezTo>
                  <a:cubicBezTo>
                    <a:pt x="3001" y="5073"/>
                    <a:pt x="3084" y="5001"/>
                    <a:pt x="3084" y="4918"/>
                  </a:cubicBezTo>
                  <a:lnTo>
                    <a:pt x="3084" y="3882"/>
                  </a:lnTo>
                  <a:lnTo>
                    <a:pt x="3263" y="3882"/>
                  </a:lnTo>
                  <a:cubicBezTo>
                    <a:pt x="3322" y="3882"/>
                    <a:pt x="3382" y="3858"/>
                    <a:pt x="3406" y="3799"/>
                  </a:cubicBezTo>
                  <a:lnTo>
                    <a:pt x="3751" y="3108"/>
                  </a:lnTo>
                  <a:cubicBezTo>
                    <a:pt x="3739" y="3073"/>
                    <a:pt x="3739" y="3001"/>
                    <a:pt x="3703" y="2965"/>
                  </a:cubicBezTo>
                  <a:cubicBezTo>
                    <a:pt x="3680" y="2918"/>
                    <a:pt x="3632" y="2894"/>
                    <a:pt x="3572" y="2894"/>
                  </a:cubicBezTo>
                  <a:lnTo>
                    <a:pt x="3049" y="2894"/>
                  </a:lnTo>
                  <a:lnTo>
                    <a:pt x="3049" y="2573"/>
                  </a:lnTo>
                  <a:cubicBezTo>
                    <a:pt x="3049" y="2382"/>
                    <a:pt x="2941" y="2215"/>
                    <a:pt x="2763" y="2132"/>
                  </a:cubicBezTo>
                  <a:lnTo>
                    <a:pt x="2370" y="1942"/>
                  </a:lnTo>
                  <a:lnTo>
                    <a:pt x="2370" y="1918"/>
                  </a:lnTo>
                  <a:lnTo>
                    <a:pt x="2370" y="1680"/>
                  </a:lnTo>
                  <a:cubicBezTo>
                    <a:pt x="2572" y="1537"/>
                    <a:pt x="2703" y="1275"/>
                    <a:pt x="2703" y="1013"/>
                  </a:cubicBezTo>
                  <a:lnTo>
                    <a:pt x="2703" y="668"/>
                  </a:lnTo>
                  <a:cubicBezTo>
                    <a:pt x="2703" y="298"/>
                    <a:pt x="2406" y="1"/>
                    <a:pt x="2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4"/>
            <p:cNvSpPr/>
            <p:nvPr/>
          </p:nvSpPr>
          <p:spPr>
            <a:xfrm>
              <a:off x="1960933" y="3027201"/>
              <a:ext cx="32244" cy="10249"/>
            </a:xfrm>
            <a:custGeom>
              <a:rect b="b" l="l" r="r" t="t"/>
              <a:pathLst>
                <a:path extrusionOk="0" h="322" w="101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846" y="322"/>
                  </a:lnTo>
                  <a:cubicBezTo>
                    <a:pt x="930" y="322"/>
                    <a:pt x="1013" y="250"/>
                    <a:pt x="1013" y="155"/>
                  </a:cubicBezTo>
                  <a:cubicBezTo>
                    <a:pt x="1013" y="72"/>
                    <a:pt x="930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94" name="Google Shape;19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5" name="Google Shape;1995;p65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Techniques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1996" name="Google Shape;1996;p65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1997" name="Google Shape;1997;p65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5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5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5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5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5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5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5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5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5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5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5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5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5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5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5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5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5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65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65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65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8" name="Google Shape;2018;p65"/>
          <p:cNvSpPr txBox="1"/>
          <p:nvPr/>
        </p:nvSpPr>
        <p:spPr>
          <a:xfrm>
            <a:off x="691000" y="1150475"/>
            <a:ext cx="107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Logiciel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19" name="Google Shape;2019;p65"/>
          <p:cNvSpPr txBox="1"/>
          <p:nvPr/>
        </p:nvSpPr>
        <p:spPr>
          <a:xfrm>
            <a:off x="771050" y="2748150"/>
            <a:ext cx="22968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Pack bronze</a:t>
            </a:r>
            <a:r>
              <a:rPr b="1" lang="fr" sz="20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2000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50 000 requêtes par API / mois</a:t>
            </a:r>
            <a:r>
              <a:rPr lang="fr" sz="1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pic>
        <p:nvPicPr>
          <p:cNvPr id="2020" name="Google Shape;202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725" y="1308432"/>
            <a:ext cx="2764549" cy="15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1" name="Google Shape;2021;p65"/>
          <p:cNvSpPr txBox="1"/>
          <p:nvPr/>
        </p:nvSpPr>
        <p:spPr>
          <a:xfrm>
            <a:off x="3509550" y="2767350"/>
            <a:ext cx="21249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Pack silver</a:t>
            </a:r>
            <a:endParaRPr b="1" sz="24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100 000 requêtes par API / mois</a:t>
            </a:r>
            <a:r>
              <a:rPr b="1" lang="fr" sz="9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950"/>
          </a:p>
        </p:txBody>
      </p:sp>
      <p:sp>
        <p:nvSpPr>
          <p:cNvPr id="2022" name="Google Shape;2022;p65"/>
          <p:cNvSpPr txBox="1"/>
          <p:nvPr/>
        </p:nvSpPr>
        <p:spPr>
          <a:xfrm>
            <a:off x="5951575" y="2824350"/>
            <a:ext cx="2497800" cy="1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Pack gold </a:t>
            </a:r>
            <a:endParaRPr b="1" sz="2400">
              <a:solidFill>
                <a:srgbClr val="F1C23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r>
              <a:rPr lang="fr" sz="1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50 000 requêtes par API / mois </a:t>
            </a:r>
            <a:endParaRPr sz="1300"/>
          </a:p>
        </p:txBody>
      </p:sp>
      <p:sp>
        <p:nvSpPr>
          <p:cNvPr id="2023" name="Google Shape;2023;p65"/>
          <p:cNvSpPr txBox="1"/>
          <p:nvPr/>
        </p:nvSpPr>
        <p:spPr>
          <a:xfrm>
            <a:off x="1285550" y="3715643"/>
            <a:ext cx="12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3450$/mois</a:t>
            </a:r>
            <a:endParaRPr sz="1600"/>
          </a:p>
        </p:txBody>
      </p:sp>
      <p:sp>
        <p:nvSpPr>
          <p:cNvPr id="2024" name="Google Shape;2024;p65"/>
          <p:cNvSpPr txBox="1"/>
          <p:nvPr/>
        </p:nvSpPr>
        <p:spPr>
          <a:xfrm>
            <a:off x="3938088" y="3715650"/>
            <a:ext cx="12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rPr>
              <a:t>6900$/mois</a:t>
            </a:r>
            <a:r>
              <a:rPr lang="fr" sz="12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/>
          </a:p>
        </p:txBody>
      </p:sp>
      <p:sp>
        <p:nvSpPr>
          <p:cNvPr id="2025" name="Google Shape;2025;p65"/>
          <p:cNvSpPr txBox="1"/>
          <p:nvPr/>
        </p:nvSpPr>
        <p:spPr>
          <a:xfrm>
            <a:off x="6566575" y="3715650"/>
            <a:ext cx="12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15180$/mois</a:t>
            </a:r>
            <a:endParaRPr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31" name="Google Shape;203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p66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Techniques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033" name="Google Shape;2033;p66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2034" name="Google Shape;2034;p66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66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66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66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6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66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66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6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66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66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6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6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6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6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6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6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6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6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6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6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66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5" name="Google Shape;2055;p66"/>
          <p:cNvSpPr txBox="1"/>
          <p:nvPr/>
        </p:nvSpPr>
        <p:spPr>
          <a:xfrm>
            <a:off x="691000" y="1150475"/>
            <a:ext cx="107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Cloud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56" name="Google Shape;2056;p66"/>
          <p:cNvSpPr txBox="1"/>
          <p:nvPr/>
        </p:nvSpPr>
        <p:spPr>
          <a:xfrm>
            <a:off x="771050" y="2976750"/>
            <a:ext cx="22968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Pack bronze</a:t>
            </a:r>
            <a:r>
              <a:rPr b="1" lang="fr" sz="2000">
                <a:solidFill>
                  <a:srgbClr val="B45F06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2000">
              <a:solidFill>
                <a:srgbClr val="B45F0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30000 DA/mois</a:t>
            </a:r>
            <a:endParaRPr sz="1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7" name="Google Shape;2057;p66"/>
          <p:cNvSpPr txBox="1"/>
          <p:nvPr/>
        </p:nvSpPr>
        <p:spPr>
          <a:xfrm>
            <a:off x="3509550" y="2995950"/>
            <a:ext cx="21249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999999"/>
                </a:solidFill>
                <a:latin typeface="Poppins"/>
                <a:ea typeface="Poppins"/>
                <a:cs typeface="Poppins"/>
                <a:sym typeface="Poppins"/>
              </a:rPr>
              <a:t>Pack silver</a:t>
            </a:r>
            <a:endParaRPr b="1" sz="2400">
              <a:solidFill>
                <a:srgbClr val="999999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40000 DA/mois</a:t>
            </a:r>
            <a:endParaRPr sz="13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58" name="Google Shape;2058;p66"/>
          <p:cNvSpPr txBox="1"/>
          <p:nvPr/>
        </p:nvSpPr>
        <p:spPr>
          <a:xfrm>
            <a:off x="5951575" y="3052950"/>
            <a:ext cx="24978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solidFill>
                  <a:srgbClr val="F1C232"/>
                </a:solidFill>
                <a:latin typeface="Poppins"/>
                <a:ea typeface="Poppins"/>
                <a:cs typeface="Poppins"/>
                <a:sym typeface="Poppins"/>
              </a:rPr>
              <a:t>Pack gold </a:t>
            </a:r>
            <a:endParaRPr b="1" sz="2400">
              <a:solidFill>
                <a:srgbClr val="F1C23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60000 DA/mois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59" name="Google Shape;205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3200" y="1544077"/>
            <a:ext cx="2257593" cy="10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65" name="Google Shape;206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6" name="Google Shape;2066;p67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Budget Global</a:t>
            </a:r>
            <a:endParaRPr sz="3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067" name="Google Shape;2067;p67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2068" name="Google Shape;2068;p67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67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7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7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7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7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7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67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67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7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7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7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67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67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7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7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7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67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67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67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67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9" name="Google Shape;2089;p67"/>
          <p:cNvSpPr txBox="1"/>
          <p:nvPr/>
        </p:nvSpPr>
        <p:spPr>
          <a:xfrm>
            <a:off x="691000" y="1150475"/>
            <a:ext cx="1748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1ère année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90" name="Google Shape;2090;p67"/>
          <p:cNvSpPr txBox="1"/>
          <p:nvPr/>
        </p:nvSpPr>
        <p:spPr>
          <a:xfrm>
            <a:off x="389400" y="1597700"/>
            <a:ext cx="77001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Coût global (Pack Bronze Google API) avec hébergement cloud :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Bronze :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 14 846 189 DA 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Silver : 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14 966 189 DA 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Gold : 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15 206 189 DA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Coût global (Pack Bronze Google API) avec hébergement en interne :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20 461 618 DA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Coût global (Hébergement Interne et Frais d’une année) En choisissant  Pour Google API: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Bronze :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 20 461 618 DA 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Silver : 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26 497 630 DA 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Gold : 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44 856 106 DA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096" name="Google Shape;20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68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Budget Global</a:t>
            </a:r>
            <a:endParaRPr sz="3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098" name="Google Shape;2098;p68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2099" name="Google Shape;2099;p68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68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68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68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68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68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68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68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68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68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68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68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68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68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68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68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68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68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68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68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68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0" name="Google Shape;2120;p68"/>
          <p:cNvSpPr txBox="1"/>
          <p:nvPr/>
        </p:nvSpPr>
        <p:spPr>
          <a:xfrm>
            <a:off x="691000" y="1150475"/>
            <a:ext cx="39909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 partir de la</a:t>
            </a: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2ème</a:t>
            </a:r>
            <a:r>
              <a:rPr lang="fr" sz="16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année</a:t>
            </a:r>
            <a:endParaRPr sz="16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21" name="Google Shape;2121;p68"/>
          <p:cNvSpPr txBox="1"/>
          <p:nvPr/>
        </p:nvSpPr>
        <p:spPr>
          <a:xfrm>
            <a:off x="389400" y="1597700"/>
            <a:ext cx="77001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Coût global (Pack Bronze Google API) avec hébergement cloud :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Bronze :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 9 744 752  DA 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Silver : 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9 864 752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Gold : 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 10 104 752 DA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Coût global (Pack Bronze Google API) avec hébergement en interne :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7 889 922 DA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Coût global (Hébergement Interne et Frais d’une année) En choisissant  Pour Google API: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Bronze :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7 889 922 DA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Silver : 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15 925 934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 DA 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</a:pPr>
            <a:r>
              <a:rPr b="1" lang="fr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Pack Gold : 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32 284 410 </a:t>
            </a:r>
            <a:r>
              <a:rPr b="1" lang="fr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DA</a:t>
            </a:r>
            <a:endParaRPr b="1">
              <a:solidFill>
                <a:srgbClr val="00ECE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127" name="Google Shape;212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69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Distribution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des Coûts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129" name="Google Shape;2129;p69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2130" name="Google Shape;2130;p69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69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69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69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69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69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69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69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69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69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69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69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69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69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69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69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69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69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69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69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69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51" name="Google Shape;2151;p69"/>
          <p:cNvSpPr/>
          <p:nvPr/>
        </p:nvSpPr>
        <p:spPr>
          <a:xfrm>
            <a:off x="4059600" y="29359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69"/>
          <p:cNvSpPr/>
          <p:nvPr/>
        </p:nvSpPr>
        <p:spPr>
          <a:xfrm>
            <a:off x="1712388" y="29359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69"/>
          <p:cNvSpPr txBox="1"/>
          <p:nvPr/>
        </p:nvSpPr>
        <p:spPr>
          <a:xfrm>
            <a:off x="844800" y="21290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387250" wrap="square" tIns="91425">
            <a:noAutofit/>
          </a:bodyPr>
          <a:lstStyle/>
          <a:p>
            <a:pPr indent="0" lvl="0" marL="269999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 Volet</a:t>
            </a:r>
            <a:endParaRPr sz="2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54" name="Google Shape;2154;p69"/>
          <p:cNvSpPr txBox="1"/>
          <p:nvPr/>
        </p:nvSpPr>
        <p:spPr>
          <a:xfrm>
            <a:off x="3192000" y="21290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 Phases</a:t>
            </a:r>
            <a:endParaRPr sz="2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55" name="Google Shape;2155;p69"/>
          <p:cNvSpPr/>
          <p:nvPr/>
        </p:nvSpPr>
        <p:spPr>
          <a:xfrm>
            <a:off x="1896075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69"/>
          <p:cNvSpPr/>
          <p:nvPr/>
        </p:nvSpPr>
        <p:spPr>
          <a:xfrm>
            <a:off x="2040475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69"/>
          <p:cNvSpPr/>
          <p:nvPr/>
        </p:nvSpPr>
        <p:spPr>
          <a:xfrm>
            <a:off x="4249675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69"/>
          <p:cNvSpPr/>
          <p:nvPr/>
        </p:nvSpPr>
        <p:spPr>
          <a:xfrm>
            <a:off x="4394075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9" name="Google Shape;2159;p69"/>
          <p:cNvGrpSpPr/>
          <p:nvPr/>
        </p:nvGrpSpPr>
        <p:grpSpPr>
          <a:xfrm>
            <a:off x="1798053" y="3099170"/>
            <a:ext cx="548697" cy="393609"/>
            <a:chOff x="3963652" y="1999759"/>
            <a:chExt cx="374154" cy="284050"/>
          </a:xfrm>
        </p:grpSpPr>
        <p:sp>
          <p:nvSpPr>
            <p:cNvPr id="2160" name="Google Shape;2160;p69"/>
            <p:cNvSpPr/>
            <p:nvPr/>
          </p:nvSpPr>
          <p:spPr>
            <a:xfrm>
              <a:off x="4123441" y="2104652"/>
              <a:ext cx="214366" cy="179158"/>
            </a:xfrm>
            <a:custGeom>
              <a:rect b="b" l="l" r="r" t="t"/>
              <a:pathLst>
                <a:path extrusionOk="0" h="5633" w="6740">
                  <a:moveTo>
                    <a:pt x="6573" y="1"/>
                  </a:moveTo>
                  <a:cubicBezTo>
                    <a:pt x="6490" y="1"/>
                    <a:pt x="6395" y="84"/>
                    <a:pt x="6395" y="179"/>
                  </a:cubicBezTo>
                  <a:lnTo>
                    <a:pt x="6395" y="5275"/>
                  </a:lnTo>
                  <a:lnTo>
                    <a:pt x="180" y="5275"/>
                  </a:lnTo>
                  <a:cubicBezTo>
                    <a:pt x="84" y="5275"/>
                    <a:pt x="1" y="5346"/>
                    <a:pt x="1" y="5454"/>
                  </a:cubicBezTo>
                  <a:cubicBezTo>
                    <a:pt x="1" y="5549"/>
                    <a:pt x="72" y="5632"/>
                    <a:pt x="180" y="5632"/>
                  </a:cubicBezTo>
                  <a:lnTo>
                    <a:pt x="6561" y="5632"/>
                  </a:lnTo>
                  <a:cubicBezTo>
                    <a:pt x="6645" y="5632"/>
                    <a:pt x="6740" y="5549"/>
                    <a:pt x="6740" y="5454"/>
                  </a:cubicBezTo>
                  <a:lnTo>
                    <a:pt x="6740" y="179"/>
                  </a:lnTo>
                  <a:cubicBezTo>
                    <a:pt x="6740" y="84"/>
                    <a:pt x="6668" y="1"/>
                    <a:pt x="6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9"/>
            <p:cNvSpPr/>
            <p:nvPr/>
          </p:nvSpPr>
          <p:spPr>
            <a:xfrm>
              <a:off x="3963652" y="1999759"/>
              <a:ext cx="374154" cy="283669"/>
            </a:xfrm>
            <a:custGeom>
              <a:rect b="b" l="l" r="r" t="t"/>
              <a:pathLst>
                <a:path extrusionOk="0" h="8919" w="11764">
                  <a:moveTo>
                    <a:pt x="1036" y="1"/>
                  </a:moveTo>
                  <a:cubicBezTo>
                    <a:pt x="465" y="1"/>
                    <a:pt x="0" y="465"/>
                    <a:pt x="0" y="1024"/>
                  </a:cubicBezTo>
                  <a:lnTo>
                    <a:pt x="0" y="7847"/>
                  </a:lnTo>
                  <a:cubicBezTo>
                    <a:pt x="0" y="8418"/>
                    <a:pt x="477" y="8918"/>
                    <a:pt x="1072" y="8918"/>
                  </a:cubicBezTo>
                  <a:lnTo>
                    <a:pt x="4513" y="8918"/>
                  </a:lnTo>
                  <a:cubicBezTo>
                    <a:pt x="4608" y="8918"/>
                    <a:pt x="4692" y="8835"/>
                    <a:pt x="4692" y="8740"/>
                  </a:cubicBezTo>
                  <a:cubicBezTo>
                    <a:pt x="4692" y="8644"/>
                    <a:pt x="4620" y="8561"/>
                    <a:pt x="4513" y="8561"/>
                  </a:cubicBezTo>
                  <a:lnTo>
                    <a:pt x="1072" y="8561"/>
                  </a:lnTo>
                  <a:cubicBezTo>
                    <a:pt x="679" y="8561"/>
                    <a:pt x="358" y="8228"/>
                    <a:pt x="358" y="7847"/>
                  </a:cubicBezTo>
                  <a:lnTo>
                    <a:pt x="358" y="7799"/>
                  </a:lnTo>
                  <a:lnTo>
                    <a:pt x="358" y="7763"/>
                  </a:lnTo>
                  <a:cubicBezTo>
                    <a:pt x="405" y="7430"/>
                    <a:pt x="691" y="7168"/>
                    <a:pt x="1036" y="7168"/>
                  </a:cubicBezTo>
                  <a:lnTo>
                    <a:pt x="1358" y="7168"/>
                  </a:lnTo>
                  <a:cubicBezTo>
                    <a:pt x="1453" y="7168"/>
                    <a:pt x="1536" y="7097"/>
                    <a:pt x="1536" y="6990"/>
                  </a:cubicBezTo>
                  <a:cubicBezTo>
                    <a:pt x="1536" y="6906"/>
                    <a:pt x="1465" y="6811"/>
                    <a:pt x="1358" y="6811"/>
                  </a:cubicBezTo>
                  <a:cubicBezTo>
                    <a:pt x="1335" y="6814"/>
                    <a:pt x="1309" y="6815"/>
                    <a:pt x="1278" y="6815"/>
                  </a:cubicBezTo>
                  <a:cubicBezTo>
                    <a:pt x="1232" y="6815"/>
                    <a:pt x="1177" y="6813"/>
                    <a:pt x="1116" y="6813"/>
                  </a:cubicBezTo>
                  <a:cubicBezTo>
                    <a:pt x="905" y="6813"/>
                    <a:pt x="620" y="6839"/>
                    <a:pt x="346" y="7073"/>
                  </a:cubicBezTo>
                  <a:lnTo>
                    <a:pt x="346" y="1013"/>
                  </a:lnTo>
                  <a:cubicBezTo>
                    <a:pt x="346" y="643"/>
                    <a:pt x="655" y="322"/>
                    <a:pt x="1036" y="322"/>
                  </a:cubicBezTo>
                  <a:lnTo>
                    <a:pt x="2465" y="322"/>
                  </a:lnTo>
                  <a:lnTo>
                    <a:pt x="2465" y="6811"/>
                  </a:lnTo>
                  <a:lnTo>
                    <a:pt x="2048" y="6811"/>
                  </a:lnTo>
                  <a:cubicBezTo>
                    <a:pt x="1953" y="6811"/>
                    <a:pt x="1870" y="6894"/>
                    <a:pt x="1870" y="6990"/>
                  </a:cubicBezTo>
                  <a:cubicBezTo>
                    <a:pt x="1870" y="7085"/>
                    <a:pt x="1941" y="7168"/>
                    <a:pt x="2048" y="7168"/>
                  </a:cubicBezTo>
                  <a:lnTo>
                    <a:pt x="2620" y="7168"/>
                  </a:lnTo>
                  <a:cubicBezTo>
                    <a:pt x="2715" y="7168"/>
                    <a:pt x="2798" y="7097"/>
                    <a:pt x="2798" y="6990"/>
                  </a:cubicBezTo>
                  <a:lnTo>
                    <a:pt x="2798" y="1191"/>
                  </a:lnTo>
                  <a:lnTo>
                    <a:pt x="11407" y="1191"/>
                  </a:lnTo>
                  <a:lnTo>
                    <a:pt x="11407" y="2763"/>
                  </a:lnTo>
                  <a:cubicBezTo>
                    <a:pt x="11407" y="2858"/>
                    <a:pt x="11478" y="2941"/>
                    <a:pt x="11585" y="2941"/>
                  </a:cubicBezTo>
                  <a:cubicBezTo>
                    <a:pt x="11669" y="2941"/>
                    <a:pt x="11764" y="2870"/>
                    <a:pt x="11764" y="2763"/>
                  </a:cubicBezTo>
                  <a:lnTo>
                    <a:pt x="11764" y="1024"/>
                  </a:lnTo>
                  <a:cubicBezTo>
                    <a:pt x="11764" y="941"/>
                    <a:pt x="11692" y="858"/>
                    <a:pt x="11597" y="858"/>
                  </a:cubicBezTo>
                  <a:lnTo>
                    <a:pt x="2822" y="858"/>
                  </a:lnTo>
                  <a:lnTo>
                    <a:pt x="2822" y="179"/>
                  </a:lnTo>
                  <a:cubicBezTo>
                    <a:pt x="2822" y="84"/>
                    <a:pt x="2739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69"/>
            <p:cNvSpPr/>
            <p:nvPr/>
          </p:nvSpPr>
          <p:spPr>
            <a:xfrm>
              <a:off x="4069309" y="2061874"/>
              <a:ext cx="234435" cy="182911"/>
            </a:xfrm>
            <a:custGeom>
              <a:rect b="b" l="l" r="r" t="t"/>
              <a:pathLst>
                <a:path extrusionOk="0" h="5751" w="7371">
                  <a:moveTo>
                    <a:pt x="5477" y="357"/>
                  </a:moveTo>
                  <a:lnTo>
                    <a:pt x="5477" y="1631"/>
                  </a:lnTo>
                  <a:lnTo>
                    <a:pt x="3013" y="1631"/>
                  </a:lnTo>
                  <a:lnTo>
                    <a:pt x="3013" y="357"/>
                  </a:lnTo>
                  <a:close/>
                  <a:moveTo>
                    <a:pt x="2667" y="3036"/>
                  </a:moveTo>
                  <a:lnTo>
                    <a:pt x="2667" y="5394"/>
                  </a:lnTo>
                  <a:lnTo>
                    <a:pt x="1643" y="5394"/>
                  </a:lnTo>
                  <a:cubicBezTo>
                    <a:pt x="929" y="5394"/>
                    <a:pt x="358" y="4822"/>
                    <a:pt x="358" y="4120"/>
                  </a:cubicBezTo>
                  <a:lnTo>
                    <a:pt x="358" y="3036"/>
                  </a:lnTo>
                  <a:close/>
                  <a:moveTo>
                    <a:pt x="7013" y="334"/>
                  </a:moveTo>
                  <a:lnTo>
                    <a:pt x="7013" y="5394"/>
                  </a:lnTo>
                  <a:lnTo>
                    <a:pt x="3013" y="5394"/>
                  </a:lnTo>
                  <a:lnTo>
                    <a:pt x="3013" y="1977"/>
                  </a:lnTo>
                  <a:lnTo>
                    <a:pt x="5656" y="1977"/>
                  </a:lnTo>
                  <a:cubicBezTo>
                    <a:pt x="5751" y="1977"/>
                    <a:pt x="5834" y="1905"/>
                    <a:pt x="5834" y="1798"/>
                  </a:cubicBezTo>
                  <a:lnTo>
                    <a:pt x="5834" y="334"/>
                  </a:lnTo>
                  <a:close/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lnTo>
                    <a:pt x="0" y="4120"/>
                  </a:lnTo>
                  <a:cubicBezTo>
                    <a:pt x="0" y="5025"/>
                    <a:pt x="727" y="5751"/>
                    <a:pt x="1643" y="5751"/>
                  </a:cubicBezTo>
                  <a:lnTo>
                    <a:pt x="7192" y="5751"/>
                  </a:lnTo>
                  <a:cubicBezTo>
                    <a:pt x="7275" y="5751"/>
                    <a:pt x="7370" y="5679"/>
                    <a:pt x="7370" y="5572"/>
                  </a:cubicBezTo>
                  <a:lnTo>
                    <a:pt x="7370" y="179"/>
                  </a:lnTo>
                  <a:cubicBezTo>
                    <a:pt x="7358" y="72"/>
                    <a:pt x="7275" y="0"/>
                    <a:pt x="7192" y="0"/>
                  </a:cubicBezTo>
                  <a:lnTo>
                    <a:pt x="2024" y="0"/>
                  </a:lnTo>
                  <a:cubicBezTo>
                    <a:pt x="1941" y="0"/>
                    <a:pt x="1846" y="72"/>
                    <a:pt x="1846" y="179"/>
                  </a:cubicBezTo>
                  <a:cubicBezTo>
                    <a:pt x="1846" y="262"/>
                    <a:pt x="1917" y="357"/>
                    <a:pt x="2024" y="357"/>
                  </a:cubicBezTo>
                  <a:lnTo>
                    <a:pt x="2667" y="357"/>
                  </a:lnTo>
                  <a:lnTo>
                    <a:pt x="2667" y="2691"/>
                  </a:lnTo>
                  <a:lnTo>
                    <a:pt x="358" y="2691"/>
                  </a:lnTo>
                  <a:lnTo>
                    <a:pt x="358" y="357"/>
                  </a:lnTo>
                  <a:lnTo>
                    <a:pt x="1322" y="357"/>
                  </a:lnTo>
                  <a:cubicBezTo>
                    <a:pt x="1417" y="357"/>
                    <a:pt x="1501" y="274"/>
                    <a:pt x="1501" y="179"/>
                  </a:cubicBezTo>
                  <a:cubicBezTo>
                    <a:pt x="1501" y="84"/>
                    <a:pt x="1429" y="0"/>
                    <a:pt x="1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3" name="Google Shape;2163;p69"/>
          <p:cNvGrpSpPr/>
          <p:nvPr/>
        </p:nvGrpSpPr>
        <p:grpSpPr>
          <a:xfrm>
            <a:off x="4181771" y="3041586"/>
            <a:ext cx="475659" cy="508783"/>
            <a:chOff x="4007193" y="1512727"/>
            <a:chExt cx="320633" cy="348100"/>
          </a:xfrm>
        </p:grpSpPr>
        <p:sp>
          <p:nvSpPr>
            <p:cNvPr id="2164" name="Google Shape;2164;p69"/>
            <p:cNvSpPr/>
            <p:nvPr/>
          </p:nvSpPr>
          <p:spPr>
            <a:xfrm>
              <a:off x="4177695" y="1512727"/>
              <a:ext cx="143732" cy="153109"/>
            </a:xfrm>
            <a:custGeom>
              <a:rect b="b" l="l" r="r" t="t"/>
              <a:pathLst>
                <a:path extrusionOk="0" h="4833" w="4537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9"/>
            <p:cNvSpPr/>
            <p:nvPr/>
          </p:nvSpPr>
          <p:spPr>
            <a:xfrm>
              <a:off x="4214666" y="1543583"/>
              <a:ext cx="77711" cy="77363"/>
            </a:xfrm>
            <a:custGeom>
              <a:rect b="b" l="l" r="r" t="t"/>
              <a:pathLst>
                <a:path extrusionOk="0" h="2442" w="2453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9"/>
            <p:cNvSpPr/>
            <p:nvPr/>
          </p:nvSpPr>
          <p:spPr>
            <a:xfrm>
              <a:off x="4007193" y="1541334"/>
              <a:ext cx="320633" cy="319493"/>
            </a:xfrm>
            <a:custGeom>
              <a:rect b="b" l="l" r="r" t="t"/>
              <a:pathLst>
                <a:path extrusionOk="0" h="10085" w="10121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9"/>
            <p:cNvSpPr/>
            <p:nvPr/>
          </p:nvSpPr>
          <p:spPr>
            <a:xfrm>
              <a:off x="4064914" y="1665805"/>
              <a:ext cx="101123" cy="40012"/>
            </a:xfrm>
            <a:custGeom>
              <a:rect b="b" l="l" r="r" t="t"/>
              <a:pathLst>
                <a:path extrusionOk="0" h="1263" w="3192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9"/>
            <p:cNvSpPr/>
            <p:nvPr/>
          </p:nvSpPr>
          <p:spPr>
            <a:xfrm>
              <a:off x="4162235" y="1749155"/>
              <a:ext cx="101851" cy="60382"/>
            </a:xfrm>
            <a:custGeom>
              <a:rect b="b" l="l" r="r" t="t"/>
              <a:pathLst>
                <a:path extrusionOk="0" h="1906" w="3215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9" name="Google Shape;2169;p69"/>
          <p:cNvSpPr/>
          <p:nvPr/>
        </p:nvSpPr>
        <p:spPr>
          <a:xfrm>
            <a:off x="6574200" y="2935975"/>
            <a:ext cx="720000" cy="7200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69"/>
          <p:cNvSpPr txBox="1"/>
          <p:nvPr/>
        </p:nvSpPr>
        <p:spPr>
          <a:xfrm>
            <a:off x="5706600" y="2129025"/>
            <a:ext cx="2455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 Catégories</a:t>
            </a:r>
            <a:endParaRPr sz="20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71" name="Google Shape;2171;p69"/>
          <p:cNvSpPr/>
          <p:nvPr/>
        </p:nvSpPr>
        <p:spPr>
          <a:xfrm>
            <a:off x="6916675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69"/>
          <p:cNvSpPr/>
          <p:nvPr/>
        </p:nvSpPr>
        <p:spPr>
          <a:xfrm>
            <a:off x="7061075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69"/>
          <p:cNvSpPr/>
          <p:nvPr/>
        </p:nvSpPr>
        <p:spPr>
          <a:xfrm>
            <a:off x="2192875" y="3769325"/>
            <a:ext cx="63850" cy="74500"/>
          </a:xfrm>
          <a:custGeom>
            <a:rect b="b" l="l" r="r" t="t"/>
            <a:pathLst>
              <a:path extrusionOk="0" h="2980" w="2554">
                <a:moveTo>
                  <a:pt x="0" y="1"/>
                </a:moveTo>
                <a:lnTo>
                  <a:pt x="0" y="2980"/>
                </a:lnTo>
                <a:lnTo>
                  <a:pt x="2553" y="1490"/>
                </a:lnTo>
                <a:lnTo>
                  <a:pt x="0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69"/>
          <p:cNvSpPr/>
          <p:nvPr/>
        </p:nvSpPr>
        <p:spPr>
          <a:xfrm>
            <a:off x="4554475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69"/>
          <p:cNvSpPr/>
          <p:nvPr/>
        </p:nvSpPr>
        <p:spPr>
          <a:xfrm>
            <a:off x="6764275" y="3769325"/>
            <a:ext cx="63875" cy="74500"/>
          </a:xfrm>
          <a:custGeom>
            <a:rect b="b" l="l" r="r" t="t"/>
            <a:pathLst>
              <a:path extrusionOk="0" h="2980" w="2555">
                <a:moveTo>
                  <a:pt x="1" y="1"/>
                </a:moveTo>
                <a:lnTo>
                  <a:pt x="1" y="2980"/>
                </a:lnTo>
                <a:lnTo>
                  <a:pt x="2554" y="1490"/>
                </a:lnTo>
                <a:lnTo>
                  <a:pt x="1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69"/>
          <p:cNvSpPr/>
          <p:nvPr/>
        </p:nvSpPr>
        <p:spPr>
          <a:xfrm>
            <a:off x="6697204" y="3029623"/>
            <a:ext cx="475662" cy="508807"/>
          </a:xfrm>
          <a:custGeom>
            <a:rect b="b" l="l" r="r" t="t"/>
            <a:pathLst>
              <a:path extrusionOk="0" h="11573" w="11574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182" name="Google Shape;218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3" name="Google Shape;2183;p70"/>
          <p:cNvSpPr txBox="1"/>
          <p:nvPr/>
        </p:nvSpPr>
        <p:spPr>
          <a:xfrm>
            <a:off x="498025" y="3547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fr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Synthèse des coûts par volet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84" name="Google Shape;2184;p70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2185" name="Google Shape;2185;p70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0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0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0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0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0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0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0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0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0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0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0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0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0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0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0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0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0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0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0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0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06" name="Google Shape;2206;p7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100" y="1192325"/>
            <a:ext cx="5435799" cy="3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212" name="Google Shape;221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71"/>
          <p:cNvSpPr txBox="1"/>
          <p:nvPr/>
        </p:nvSpPr>
        <p:spPr>
          <a:xfrm>
            <a:off x="498025" y="354700"/>
            <a:ext cx="8284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b="1" lang="fr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Synthèse des coûts par Catégorie</a:t>
            </a:r>
            <a:endParaRPr b="1" sz="3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14" name="Google Shape;2214;p71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2215" name="Google Shape;2215;p71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1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1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1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1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1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1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1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1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1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1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1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1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1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1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1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1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1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1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1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1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36" name="Google Shape;2236;p71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100" y="1364850"/>
            <a:ext cx="5435799" cy="3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/>
          <p:nvPr/>
        </p:nvSpPr>
        <p:spPr>
          <a:xfrm>
            <a:off x="7740426" y="3322028"/>
            <a:ext cx="866400" cy="8664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5454426" y="3322028"/>
            <a:ext cx="866400" cy="866400"/>
          </a:xfrm>
          <a:prstGeom prst="roundRect">
            <a:avLst>
              <a:gd fmla="val 22687" name="adj"/>
            </a:avLst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8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Notre boîte 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25" name="Google Shape;225;p18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226" name="Google Shape;226;p18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8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8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8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8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8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18"/>
          <p:cNvSpPr txBox="1"/>
          <p:nvPr/>
        </p:nvSpPr>
        <p:spPr>
          <a:xfrm>
            <a:off x="5323171" y="2609975"/>
            <a:ext cx="1749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Collaborateurs</a:t>
            </a:r>
            <a:endParaRPr sz="1600">
              <a:solidFill>
                <a:srgbClr val="00ECE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8" name="Google Shape;248;p18"/>
          <p:cNvSpPr txBox="1"/>
          <p:nvPr/>
        </p:nvSpPr>
        <p:spPr>
          <a:xfrm>
            <a:off x="5323179" y="1240875"/>
            <a:ext cx="2958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>
                <a:solidFill>
                  <a:srgbClr val="00ECE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Chiffre d’affaire</a:t>
            </a:r>
            <a:endParaRPr sz="1600">
              <a:solidFill>
                <a:srgbClr val="00ECE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9" name="Google Shape;249;p18"/>
          <p:cNvSpPr txBox="1"/>
          <p:nvPr/>
        </p:nvSpPr>
        <p:spPr>
          <a:xfrm>
            <a:off x="5408150" y="1838300"/>
            <a:ext cx="3443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36000" wrap="square" tIns="1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30.000.000 DZD/An</a:t>
            </a:r>
            <a:endParaRPr sz="25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0" name="Google Shape;250;p18"/>
          <p:cNvSpPr txBox="1"/>
          <p:nvPr/>
        </p:nvSpPr>
        <p:spPr>
          <a:xfrm>
            <a:off x="683025" y="1740275"/>
            <a:ext cx="4084200" cy="20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0ECED"/>
                </a:solidFill>
                <a:latin typeface="Poppins"/>
                <a:ea typeface="Poppins"/>
                <a:cs typeface="Poppins"/>
                <a:sym typeface="Poppins"/>
              </a:rPr>
              <a:t>Octech</a:t>
            </a:r>
            <a:r>
              <a:rPr b="1" lang="fr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est une boite de développement informatique dont l’objectif est celui de trouver les meilleures solutions informatiques et les réaliser, afin de satisfaire les attentes des clients.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1" name="Google Shape;25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2" name="Google Shape;25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37" y="3451888"/>
            <a:ext cx="650584" cy="60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8"/>
          <p:cNvSpPr/>
          <p:nvPr/>
        </p:nvSpPr>
        <p:spPr>
          <a:xfrm>
            <a:off x="6597425" y="3322028"/>
            <a:ext cx="866400" cy="866400"/>
          </a:xfrm>
          <a:prstGeom prst="roundRect">
            <a:avLst>
              <a:gd fmla="val 22687" name="adj"/>
            </a:avLst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3350" y="3451900"/>
            <a:ext cx="754551" cy="6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0702" y="3393425"/>
            <a:ext cx="485854" cy="7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242" name="Google Shape;224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72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Distribution des 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Coûts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: Phases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244" name="Google Shape;2244;p72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2245" name="Google Shape;2245;p72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2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72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2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2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2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2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2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2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2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2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2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2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2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2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2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2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2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2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2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2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266" name="Google Shape;2266;p72"/>
          <p:cNvCxnSpPr/>
          <p:nvPr/>
        </p:nvCxnSpPr>
        <p:spPr>
          <a:xfrm>
            <a:off x="1066650" y="3878250"/>
            <a:ext cx="350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7" name="Google Shape;2267;p72"/>
          <p:cNvSpPr/>
          <p:nvPr/>
        </p:nvSpPr>
        <p:spPr>
          <a:xfrm>
            <a:off x="2693729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72"/>
          <p:cNvSpPr/>
          <p:nvPr/>
        </p:nvSpPr>
        <p:spPr>
          <a:xfrm>
            <a:off x="3928795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72"/>
          <p:cNvSpPr/>
          <p:nvPr/>
        </p:nvSpPr>
        <p:spPr>
          <a:xfrm>
            <a:off x="5087674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72"/>
          <p:cNvSpPr/>
          <p:nvPr/>
        </p:nvSpPr>
        <p:spPr>
          <a:xfrm>
            <a:off x="1382475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72"/>
          <p:cNvSpPr/>
          <p:nvPr/>
        </p:nvSpPr>
        <p:spPr>
          <a:xfrm>
            <a:off x="1458650" y="3430051"/>
            <a:ext cx="159300" cy="68400"/>
          </a:xfrm>
          <a:prstGeom prst="rect">
            <a:avLst/>
          </a:pr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72"/>
          <p:cNvSpPr/>
          <p:nvPr/>
        </p:nvSpPr>
        <p:spPr>
          <a:xfrm>
            <a:off x="2769925" y="3343276"/>
            <a:ext cx="159300" cy="155100"/>
          </a:xfrm>
          <a:prstGeom prst="rect">
            <a:avLst/>
          </a:pr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72"/>
          <p:cNvSpPr/>
          <p:nvPr/>
        </p:nvSpPr>
        <p:spPr>
          <a:xfrm>
            <a:off x="4005000" y="3236124"/>
            <a:ext cx="159300" cy="262200"/>
          </a:xfrm>
          <a:prstGeom prst="rect">
            <a:avLst/>
          </a:pr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72"/>
          <p:cNvSpPr/>
          <p:nvPr/>
        </p:nvSpPr>
        <p:spPr>
          <a:xfrm>
            <a:off x="5163850" y="3386151"/>
            <a:ext cx="159300" cy="112200"/>
          </a:xfrm>
          <a:prstGeom prst="rect">
            <a:avLst/>
          </a:pr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72"/>
          <p:cNvSpPr txBox="1"/>
          <p:nvPr/>
        </p:nvSpPr>
        <p:spPr>
          <a:xfrm>
            <a:off x="900125" y="4157925"/>
            <a:ext cx="1267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Démarrage</a:t>
            </a: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du Projet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6" name="Google Shape;2276;p72"/>
          <p:cNvSpPr txBox="1"/>
          <p:nvPr/>
        </p:nvSpPr>
        <p:spPr>
          <a:xfrm>
            <a:off x="2327500" y="4157925"/>
            <a:ext cx="1046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Initiation du projet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7" name="Google Shape;2277;p72"/>
          <p:cNvSpPr txBox="1"/>
          <p:nvPr/>
        </p:nvSpPr>
        <p:spPr>
          <a:xfrm>
            <a:off x="3531050" y="4157925"/>
            <a:ext cx="1205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Expression de Besoins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8" name="Google Shape;2278;p72"/>
          <p:cNvSpPr txBox="1"/>
          <p:nvPr/>
        </p:nvSpPr>
        <p:spPr>
          <a:xfrm>
            <a:off x="4877198" y="4157925"/>
            <a:ext cx="885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Analyse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9" name="Google Shape;2279;p72"/>
          <p:cNvSpPr/>
          <p:nvPr/>
        </p:nvSpPr>
        <p:spPr>
          <a:xfrm>
            <a:off x="5290694" y="3844900"/>
            <a:ext cx="68400" cy="68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72"/>
          <p:cNvSpPr/>
          <p:nvPr/>
        </p:nvSpPr>
        <p:spPr>
          <a:xfrm>
            <a:off x="4053906" y="3844900"/>
            <a:ext cx="68400" cy="68400"/>
          </a:xfrm>
          <a:prstGeom prst="ellipse">
            <a:avLst/>
          </a:prstGeom>
          <a:solidFill>
            <a:srgbClr val="00ECED"/>
          </a:solidFill>
          <a:ln cap="flat" cmpd="sng" w="9525">
            <a:solidFill>
              <a:srgbClr val="00ECE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72"/>
          <p:cNvSpPr/>
          <p:nvPr/>
        </p:nvSpPr>
        <p:spPr>
          <a:xfrm>
            <a:off x="1504119" y="3844900"/>
            <a:ext cx="68400" cy="68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72"/>
          <p:cNvSpPr/>
          <p:nvPr/>
        </p:nvSpPr>
        <p:spPr>
          <a:xfrm>
            <a:off x="2817119" y="3844900"/>
            <a:ext cx="68400" cy="68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72"/>
          <p:cNvSpPr txBox="1"/>
          <p:nvPr/>
        </p:nvSpPr>
        <p:spPr>
          <a:xfrm>
            <a:off x="857250" y="1354325"/>
            <a:ext cx="14214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31687.5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84" name="Google Shape;2284;p72"/>
          <p:cNvSpPr txBox="1"/>
          <p:nvPr/>
        </p:nvSpPr>
        <p:spPr>
          <a:xfrm>
            <a:off x="2228848" y="1354325"/>
            <a:ext cx="1205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152000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85" name="Google Shape;2285;p72"/>
          <p:cNvSpPr txBox="1"/>
          <p:nvPr/>
        </p:nvSpPr>
        <p:spPr>
          <a:xfrm>
            <a:off x="3506100" y="1354325"/>
            <a:ext cx="1267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270000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6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86" name="Google Shape;2286;p72"/>
          <p:cNvSpPr txBox="1"/>
          <p:nvPr/>
        </p:nvSpPr>
        <p:spPr>
          <a:xfrm>
            <a:off x="4697700" y="1354325"/>
            <a:ext cx="1205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164250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287" name="Google Shape;2287;p72"/>
          <p:cNvCxnSpPr/>
          <p:nvPr/>
        </p:nvCxnSpPr>
        <p:spPr>
          <a:xfrm>
            <a:off x="4495650" y="3878250"/>
            <a:ext cx="350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8" name="Google Shape;2288;p72"/>
          <p:cNvSpPr/>
          <p:nvPr/>
        </p:nvSpPr>
        <p:spPr>
          <a:xfrm>
            <a:off x="7418129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72"/>
          <p:cNvSpPr/>
          <p:nvPr/>
        </p:nvSpPr>
        <p:spPr>
          <a:xfrm>
            <a:off x="6259275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72"/>
          <p:cNvSpPr/>
          <p:nvPr/>
        </p:nvSpPr>
        <p:spPr>
          <a:xfrm>
            <a:off x="6335450" y="3053952"/>
            <a:ext cx="159300" cy="444600"/>
          </a:xfrm>
          <a:prstGeom prst="rect">
            <a:avLst/>
          </a:pr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1" name="Google Shape;2291;p72"/>
          <p:cNvSpPr/>
          <p:nvPr/>
        </p:nvSpPr>
        <p:spPr>
          <a:xfrm>
            <a:off x="7494325" y="3386160"/>
            <a:ext cx="159300" cy="112200"/>
          </a:xfrm>
          <a:prstGeom prst="rect">
            <a:avLst/>
          </a:pr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2" name="Google Shape;2292;p72"/>
          <p:cNvSpPr txBox="1"/>
          <p:nvPr/>
        </p:nvSpPr>
        <p:spPr>
          <a:xfrm>
            <a:off x="5814175" y="4157925"/>
            <a:ext cx="131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Conception &amp; Design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3" name="Google Shape;2293;p72"/>
          <p:cNvSpPr txBox="1"/>
          <p:nvPr/>
        </p:nvSpPr>
        <p:spPr>
          <a:xfrm>
            <a:off x="6940075" y="4157925"/>
            <a:ext cx="131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Récapitula-tion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94" name="Google Shape;2294;p72"/>
          <p:cNvSpPr/>
          <p:nvPr/>
        </p:nvSpPr>
        <p:spPr>
          <a:xfrm>
            <a:off x="7500494" y="3844900"/>
            <a:ext cx="68400" cy="68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5" name="Google Shape;2295;p72"/>
          <p:cNvSpPr/>
          <p:nvPr/>
        </p:nvSpPr>
        <p:spPr>
          <a:xfrm>
            <a:off x="6380919" y="3844900"/>
            <a:ext cx="68400" cy="68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6" name="Google Shape;2296;p72"/>
          <p:cNvSpPr txBox="1"/>
          <p:nvPr/>
        </p:nvSpPr>
        <p:spPr>
          <a:xfrm>
            <a:off x="5811350" y="1354325"/>
            <a:ext cx="1267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659625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15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297" name="Google Shape;2297;p72"/>
          <p:cNvSpPr txBox="1"/>
          <p:nvPr/>
        </p:nvSpPr>
        <p:spPr>
          <a:xfrm>
            <a:off x="6966212" y="1354325"/>
            <a:ext cx="1205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191250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303" name="Google Shape;23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73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Distribution des Coûts : Phases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305" name="Google Shape;2305;p73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2306" name="Google Shape;2306;p73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3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3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3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3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3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3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3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3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3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3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3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3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3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3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3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3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3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3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3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3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27" name="Google Shape;2327;p73"/>
          <p:cNvCxnSpPr/>
          <p:nvPr/>
        </p:nvCxnSpPr>
        <p:spPr>
          <a:xfrm>
            <a:off x="1066650" y="3878250"/>
            <a:ext cx="350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8" name="Google Shape;2328;p73"/>
          <p:cNvSpPr/>
          <p:nvPr/>
        </p:nvSpPr>
        <p:spPr>
          <a:xfrm>
            <a:off x="2693729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73"/>
          <p:cNvSpPr/>
          <p:nvPr/>
        </p:nvSpPr>
        <p:spPr>
          <a:xfrm>
            <a:off x="3928795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73"/>
          <p:cNvSpPr/>
          <p:nvPr/>
        </p:nvSpPr>
        <p:spPr>
          <a:xfrm>
            <a:off x="5163874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p73"/>
          <p:cNvSpPr/>
          <p:nvPr/>
        </p:nvSpPr>
        <p:spPr>
          <a:xfrm>
            <a:off x="1382475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p73"/>
          <p:cNvSpPr/>
          <p:nvPr/>
        </p:nvSpPr>
        <p:spPr>
          <a:xfrm>
            <a:off x="1458650" y="2866662"/>
            <a:ext cx="159300" cy="631800"/>
          </a:xfrm>
          <a:prstGeom prst="rect">
            <a:avLst/>
          </a:pr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73"/>
          <p:cNvSpPr/>
          <p:nvPr/>
        </p:nvSpPr>
        <p:spPr>
          <a:xfrm>
            <a:off x="2769925" y="3375435"/>
            <a:ext cx="159300" cy="123000"/>
          </a:xfrm>
          <a:prstGeom prst="rect">
            <a:avLst/>
          </a:pr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73"/>
          <p:cNvSpPr/>
          <p:nvPr/>
        </p:nvSpPr>
        <p:spPr>
          <a:xfrm>
            <a:off x="4005000" y="2668200"/>
            <a:ext cx="159300" cy="830100"/>
          </a:xfrm>
          <a:prstGeom prst="rect">
            <a:avLst/>
          </a:pr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73"/>
          <p:cNvSpPr/>
          <p:nvPr/>
        </p:nvSpPr>
        <p:spPr>
          <a:xfrm>
            <a:off x="5240050" y="3321851"/>
            <a:ext cx="159300" cy="176400"/>
          </a:xfrm>
          <a:prstGeom prst="rect">
            <a:avLst/>
          </a:pr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73"/>
          <p:cNvSpPr txBox="1"/>
          <p:nvPr/>
        </p:nvSpPr>
        <p:spPr>
          <a:xfrm>
            <a:off x="900125" y="4157925"/>
            <a:ext cx="1267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Réalisation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7" name="Google Shape;2337;p73"/>
          <p:cNvSpPr txBox="1"/>
          <p:nvPr/>
        </p:nvSpPr>
        <p:spPr>
          <a:xfrm>
            <a:off x="2327500" y="4157925"/>
            <a:ext cx="1046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8" name="Google Shape;2338;p73"/>
          <p:cNvSpPr txBox="1"/>
          <p:nvPr/>
        </p:nvSpPr>
        <p:spPr>
          <a:xfrm>
            <a:off x="3374200" y="4157925"/>
            <a:ext cx="136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Déploiement Finale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9" name="Google Shape;2339;p73"/>
          <p:cNvSpPr txBox="1"/>
          <p:nvPr/>
        </p:nvSpPr>
        <p:spPr>
          <a:xfrm>
            <a:off x="4736150" y="4157925"/>
            <a:ext cx="11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Plan de Marketing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0" name="Google Shape;2340;p73"/>
          <p:cNvSpPr/>
          <p:nvPr/>
        </p:nvSpPr>
        <p:spPr>
          <a:xfrm>
            <a:off x="5290694" y="3844900"/>
            <a:ext cx="68400" cy="68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73"/>
          <p:cNvSpPr/>
          <p:nvPr/>
        </p:nvSpPr>
        <p:spPr>
          <a:xfrm>
            <a:off x="4053906" y="3844900"/>
            <a:ext cx="68400" cy="68400"/>
          </a:xfrm>
          <a:prstGeom prst="ellipse">
            <a:avLst/>
          </a:prstGeom>
          <a:solidFill>
            <a:srgbClr val="00ECED"/>
          </a:solidFill>
          <a:ln cap="flat" cmpd="sng" w="9525">
            <a:solidFill>
              <a:srgbClr val="00ECED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2" name="Google Shape;2342;p73"/>
          <p:cNvSpPr/>
          <p:nvPr/>
        </p:nvSpPr>
        <p:spPr>
          <a:xfrm>
            <a:off x="1504119" y="3844900"/>
            <a:ext cx="68400" cy="68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3" name="Google Shape;2343;p73"/>
          <p:cNvSpPr/>
          <p:nvPr/>
        </p:nvSpPr>
        <p:spPr>
          <a:xfrm>
            <a:off x="2817119" y="3844900"/>
            <a:ext cx="68400" cy="68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4" name="Google Shape;2344;p73"/>
          <p:cNvSpPr txBox="1"/>
          <p:nvPr/>
        </p:nvSpPr>
        <p:spPr>
          <a:xfrm>
            <a:off x="881600" y="1354325"/>
            <a:ext cx="1267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1108000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25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45" name="Google Shape;2345;p73"/>
          <p:cNvSpPr txBox="1"/>
          <p:nvPr/>
        </p:nvSpPr>
        <p:spPr>
          <a:xfrm>
            <a:off x="2241798" y="1354325"/>
            <a:ext cx="131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144000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46" name="Google Shape;2346;p73"/>
          <p:cNvSpPr txBox="1"/>
          <p:nvPr/>
        </p:nvSpPr>
        <p:spPr>
          <a:xfrm>
            <a:off x="3421000" y="1354325"/>
            <a:ext cx="136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1385000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31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47" name="Google Shape;2347;p73"/>
          <p:cNvSpPr txBox="1"/>
          <p:nvPr/>
        </p:nvSpPr>
        <p:spPr>
          <a:xfrm>
            <a:off x="4705012" y="1354325"/>
            <a:ext cx="1215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196000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4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2348" name="Google Shape;2348;p73"/>
          <p:cNvCxnSpPr/>
          <p:nvPr/>
        </p:nvCxnSpPr>
        <p:spPr>
          <a:xfrm>
            <a:off x="4495650" y="3878250"/>
            <a:ext cx="3505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9" name="Google Shape;2349;p73"/>
          <p:cNvSpPr/>
          <p:nvPr/>
        </p:nvSpPr>
        <p:spPr>
          <a:xfrm>
            <a:off x="7418129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73"/>
          <p:cNvSpPr/>
          <p:nvPr/>
        </p:nvSpPr>
        <p:spPr>
          <a:xfrm>
            <a:off x="6259275" y="1958825"/>
            <a:ext cx="318600" cy="153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73"/>
          <p:cNvSpPr/>
          <p:nvPr/>
        </p:nvSpPr>
        <p:spPr>
          <a:xfrm>
            <a:off x="6335450" y="3375454"/>
            <a:ext cx="159300" cy="123000"/>
          </a:xfrm>
          <a:prstGeom prst="rect">
            <a:avLst/>
          </a:prstGeom>
          <a:solidFill>
            <a:srgbClr val="00EC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73"/>
          <p:cNvSpPr txBox="1"/>
          <p:nvPr/>
        </p:nvSpPr>
        <p:spPr>
          <a:xfrm>
            <a:off x="5814175" y="4157925"/>
            <a:ext cx="1317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Plan de Formation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3" name="Google Shape;2353;p73"/>
          <p:cNvSpPr txBox="1"/>
          <p:nvPr/>
        </p:nvSpPr>
        <p:spPr>
          <a:xfrm>
            <a:off x="6940075" y="4157925"/>
            <a:ext cx="1267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Clôture du Projet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4" name="Google Shape;2354;p73"/>
          <p:cNvSpPr/>
          <p:nvPr/>
        </p:nvSpPr>
        <p:spPr>
          <a:xfrm>
            <a:off x="7500494" y="3844900"/>
            <a:ext cx="68400" cy="68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73"/>
          <p:cNvSpPr/>
          <p:nvPr/>
        </p:nvSpPr>
        <p:spPr>
          <a:xfrm>
            <a:off x="6380919" y="3844900"/>
            <a:ext cx="68400" cy="684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73"/>
          <p:cNvSpPr txBox="1"/>
          <p:nvPr/>
        </p:nvSpPr>
        <p:spPr>
          <a:xfrm>
            <a:off x="5803850" y="1354325"/>
            <a:ext cx="1267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120000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357" name="Google Shape;2357;p73"/>
          <p:cNvSpPr txBox="1"/>
          <p:nvPr/>
        </p:nvSpPr>
        <p:spPr>
          <a:xfrm>
            <a:off x="6966199" y="1354325"/>
            <a:ext cx="136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15625 DA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0.5</a:t>
            </a:r>
            <a:r>
              <a:rPr lang="fr"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%</a:t>
            </a:r>
            <a:endParaRPr sz="16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1" name="Shape 2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2" name="Google Shape;23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74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364" name="Google Shape;2364;p74"/>
          <p:cNvSpPr txBox="1"/>
          <p:nvPr/>
        </p:nvSpPr>
        <p:spPr>
          <a:xfrm>
            <a:off x="1295850" y="1921750"/>
            <a:ext cx="65523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Le Design de l’Application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365" name="Google Shape;2365;p74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2366" name="Google Shape;2366;p74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4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4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4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4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4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4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4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4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4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4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4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4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4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4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4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4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4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4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4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4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92" name="Google Shape;239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488" y="1856250"/>
            <a:ext cx="5843026" cy="18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98" name="Google Shape;239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04" name="Google Shape;24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9" name="Google Shape;24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0" name="Google Shape;2410;p78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11" name="Google Shape;2411;p78"/>
          <p:cNvSpPr txBox="1"/>
          <p:nvPr/>
        </p:nvSpPr>
        <p:spPr>
          <a:xfrm>
            <a:off x="1295850" y="2321250"/>
            <a:ext cx="65523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La D</a:t>
            </a: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émonstration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412" name="Google Shape;2412;p78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2413" name="Google Shape;2413;p78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78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78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78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78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78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78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78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78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78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78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78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78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78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78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78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8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8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78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78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8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8" name="Google Shape;24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9" name="Google Shape;2439;p79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40" name="Google Shape;2440;p79"/>
          <p:cNvSpPr txBox="1"/>
          <p:nvPr/>
        </p:nvSpPr>
        <p:spPr>
          <a:xfrm>
            <a:off x="766100" y="2212575"/>
            <a:ext cx="7892400" cy="10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Pourquoi</a:t>
            </a: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El-Morchid ?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441" name="Google Shape;2441;p79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2442" name="Google Shape;2442;p79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9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79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79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9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79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9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79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79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79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79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79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79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79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79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79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79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79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79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79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79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7" name="Google Shape;24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024" y="1028801"/>
            <a:ext cx="2377559" cy="95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80"/>
          <p:cNvSpPr txBox="1"/>
          <p:nvPr/>
        </p:nvSpPr>
        <p:spPr>
          <a:xfrm>
            <a:off x="1435500" y="2003838"/>
            <a:ext cx="6273000" cy="16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Merci pour votre attention !</a:t>
            </a:r>
            <a:endParaRPr sz="5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469" name="Google Shape;2469;p80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2470" name="Google Shape;2470;p80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0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0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0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0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0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0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0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0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0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0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0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0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0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0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0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0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0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0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0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0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1" name="Google Shape;2491;p80"/>
          <p:cNvSpPr txBox="1"/>
          <p:nvPr/>
        </p:nvSpPr>
        <p:spPr>
          <a:xfrm>
            <a:off x="2285400" y="3956225"/>
            <a:ext cx="45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ECED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Nous sommes prêts à répondre à vos questions</a:t>
            </a:r>
            <a:endParaRPr>
              <a:solidFill>
                <a:srgbClr val="00ECED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497" name="Google Shape;249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81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Recensement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des 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Coûts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499" name="Google Shape;2499;p81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2500" name="Google Shape;2500;p81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1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1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1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1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1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1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1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1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1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1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1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1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1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1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1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1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1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1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1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1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1" name="Google Shape;2521;p81"/>
          <p:cNvPicPr preferRelativeResize="0"/>
          <p:nvPr/>
        </p:nvPicPr>
        <p:blipFill rotWithShape="1">
          <a:blip r:embed="rId4">
            <a:alphaModFix/>
          </a:blip>
          <a:srcRect b="38927" l="0" r="0" t="0"/>
          <a:stretch/>
        </p:blipFill>
        <p:spPr>
          <a:xfrm>
            <a:off x="6118337" y="1027713"/>
            <a:ext cx="1699725" cy="84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2" name="Google Shape;2522;p8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￼</a:t>
            </a:r>
            <a:endParaRPr/>
          </a:p>
        </p:txBody>
      </p:sp>
      <p:pic>
        <p:nvPicPr>
          <p:cNvPr id="2523" name="Google Shape;2523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400" y="1085925"/>
            <a:ext cx="1389943" cy="116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Google Shape;2524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5200" y="2520525"/>
            <a:ext cx="1802326" cy="15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5" name="Google Shape;2525;p81"/>
          <p:cNvSpPr txBox="1"/>
          <p:nvPr/>
        </p:nvSpPr>
        <p:spPr>
          <a:xfrm>
            <a:off x="630450" y="2047875"/>
            <a:ext cx="36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fr">
                <a:solidFill>
                  <a:schemeClr val="dk1"/>
                </a:solidFill>
              </a:rPr>
              <a:t>Les frais de commercialisation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26" name="Google Shape;2526;p81"/>
          <p:cNvSpPr txBox="1"/>
          <p:nvPr/>
        </p:nvSpPr>
        <p:spPr>
          <a:xfrm>
            <a:off x="5044600" y="1888588"/>
            <a:ext cx="43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fr">
                <a:solidFill>
                  <a:schemeClr val="dk1"/>
                </a:solidFill>
              </a:rPr>
              <a:t>Sollicitation des responsables des lieux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et des employés du ministère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527" name="Google Shape;2527;p81"/>
          <p:cNvSpPr txBox="1"/>
          <p:nvPr/>
        </p:nvSpPr>
        <p:spPr>
          <a:xfrm>
            <a:off x="5044600" y="3800225"/>
            <a:ext cx="384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fr">
                <a:solidFill>
                  <a:schemeClr val="dk1"/>
                </a:solidFill>
              </a:rPr>
              <a:t>APIs tiers, Développement de produits, </a:t>
            </a:r>
            <a:r>
              <a:rPr b="1" lang="fr">
                <a:solidFill>
                  <a:schemeClr val="dk1"/>
                </a:solidFill>
              </a:rPr>
              <a:t>Déploiement</a:t>
            </a:r>
            <a:r>
              <a:rPr b="1" lang="fr">
                <a:solidFill>
                  <a:schemeClr val="dk1"/>
                </a:solidFill>
              </a:rPr>
              <a:t> des solutions 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528" name="Google Shape;2528;p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71502" y="2619052"/>
            <a:ext cx="1864500" cy="1560589"/>
          </a:xfrm>
          <a:prstGeom prst="rect">
            <a:avLst/>
          </a:prstGeom>
          <a:noFill/>
          <a:ln>
            <a:noFill/>
          </a:ln>
        </p:spPr>
      </p:pic>
      <p:sp>
        <p:nvSpPr>
          <p:cNvPr id="2529" name="Google Shape;2529;p81"/>
          <p:cNvSpPr txBox="1"/>
          <p:nvPr/>
        </p:nvSpPr>
        <p:spPr>
          <a:xfrm>
            <a:off x="601625" y="3885050"/>
            <a:ext cx="29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fr">
                <a:solidFill>
                  <a:schemeClr val="dk1"/>
                </a:solidFill>
              </a:rPr>
              <a:t>Photographie des lieux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61" name="Google Shape;26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9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Organigramme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63" name="Google Shape;263;p19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264" name="Google Shape;264;p19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9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9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9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9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9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9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9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9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9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9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9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9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9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9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9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9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5" name="Google Shape;2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1554775"/>
            <a:ext cx="59436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/>
          <p:nvPr>
            <p:ph idx="12" type="sldNum"/>
          </p:nvPr>
        </p:nvSpPr>
        <p:spPr>
          <a:xfrm>
            <a:off x="83962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2" name="Google Shape;292;p20"/>
          <p:cNvSpPr txBox="1"/>
          <p:nvPr/>
        </p:nvSpPr>
        <p:spPr>
          <a:xfrm>
            <a:off x="1602050" y="1950600"/>
            <a:ext cx="5924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200">
                <a:solidFill>
                  <a:srgbClr val="00ECED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Modèle du Projet</a:t>
            </a:r>
            <a:endParaRPr sz="5200">
              <a:solidFill>
                <a:srgbClr val="00ECED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293" name="Google Shape;293;p20"/>
          <p:cNvGrpSpPr/>
          <p:nvPr/>
        </p:nvGrpSpPr>
        <p:grpSpPr>
          <a:xfrm>
            <a:off x="7045829" y="830208"/>
            <a:ext cx="1612664" cy="587117"/>
            <a:chOff x="7572325" y="696025"/>
            <a:chExt cx="866325" cy="315400"/>
          </a:xfrm>
        </p:grpSpPr>
        <p:sp>
          <p:nvSpPr>
            <p:cNvPr id="294" name="Google Shape;294;p20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21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sz="210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20" name="Google Shape;3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7" y="4624223"/>
            <a:ext cx="1267697" cy="5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1"/>
          <p:cNvSpPr txBox="1"/>
          <p:nvPr/>
        </p:nvSpPr>
        <p:spPr>
          <a:xfrm>
            <a:off x="651425" y="1470625"/>
            <a:ext cx="7631700" cy="25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Manque/In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disponibilité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 informations sur les offres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touristiques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et les lieux et régions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touristiques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ou difficile à acquérir.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Manque des guides touristiques aident les visiteurs à découvrir les lieux.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Manque de  visibilité des lieux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touristiques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algériens.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Difficulté de choisir les lieux a visiter.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Difficulté de parcourir tous les lieux 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touristiques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intéressants</a:t>
            </a:r>
            <a:r>
              <a:rPr lang="fr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dans un seul séjour.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p21"/>
          <p:cNvSpPr txBox="1"/>
          <p:nvPr/>
        </p:nvSpPr>
        <p:spPr>
          <a:xfrm>
            <a:off x="594275" y="533500"/>
            <a:ext cx="67206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Problèmes Posés</a:t>
            </a:r>
            <a:r>
              <a:rPr lang="fr" sz="3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</a:t>
            </a:r>
            <a:endParaRPr sz="3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grpSp>
        <p:nvGrpSpPr>
          <p:cNvPr id="323" name="Google Shape;323;p21"/>
          <p:cNvGrpSpPr/>
          <p:nvPr/>
        </p:nvGrpSpPr>
        <p:grpSpPr>
          <a:xfrm>
            <a:off x="7572325" y="696025"/>
            <a:ext cx="866325" cy="315400"/>
            <a:chOff x="7572325" y="696025"/>
            <a:chExt cx="866325" cy="315400"/>
          </a:xfrm>
        </p:grpSpPr>
        <p:sp>
          <p:nvSpPr>
            <p:cNvPr id="324" name="Google Shape;324;p21"/>
            <p:cNvSpPr/>
            <p:nvPr/>
          </p:nvSpPr>
          <p:spPr>
            <a:xfrm>
              <a:off x="75723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7705325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783830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797127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8104250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9"/>
                  </a:moveTo>
                  <a:cubicBezTo>
                    <a:pt x="2737" y="2129"/>
                    <a:pt x="2129" y="2737"/>
                    <a:pt x="1369" y="2737"/>
                  </a:cubicBezTo>
                  <a:cubicBezTo>
                    <a:pt x="609" y="2737"/>
                    <a:pt x="1" y="2129"/>
                    <a:pt x="1" y="1369"/>
                  </a:cubicBezTo>
                  <a:cubicBezTo>
                    <a:pt x="1" y="609"/>
                    <a:pt x="609" y="1"/>
                    <a:pt x="1369" y="1"/>
                  </a:cubicBezTo>
                  <a:cubicBezTo>
                    <a:pt x="2129" y="1"/>
                    <a:pt x="2737" y="609"/>
                    <a:pt x="2737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8237250" y="696025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75723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7705325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783830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797127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8104250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0"/>
                    <a:pt x="1369" y="0"/>
                  </a:cubicBezTo>
                  <a:cubicBezTo>
                    <a:pt x="2129" y="0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8237250" y="8199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75723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7705325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783830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797127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8104250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7" y="1368"/>
                  </a:moveTo>
                  <a:cubicBezTo>
                    <a:pt x="2737" y="2128"/>
                    <a:pt x="2129" y="2736"/>
                    <a:pt x="1369" y="2736"/>
                  </a:cubicBezTo>
                  <a:cubicBezTo>
                    <a:pt x="609" y="2736"/>
                    <a:pt x="1" y="2128"/>
                    <a:pt x="1" y="1368"/>
                  </a:cubicBezTo>
                  <a:cubicBezTo>
                    <a:pt x="1" y="608"/>
                    <a:pt x="609" y="1"/>
                    <a:pt x="1369" y="1"/>
                  </a:cubicBezTo>
                  <a:cubicBezTo>
                    <a:pt x="2129" y="1"/>
                    <a:pt x="2737" y="608"/>
                    <a:pt x="2737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8370225" y="696025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9"/>
                  </a:moveTo>
                  <a:cubicBezTo>
                    <a:pt x="2736" y="2129"/>
                    <a:pt x="2128" y="2737"/>
                    <a:pt x="1368" y="2737"/>
                  </a:cubicBezTo>
                  <a:cubicBezTo>
                    <a:pt x="608" y="2737"/>
                    <a:pt x="0" y="2129"/>
                    <a:pt x="0" y="1369"/>
                  </a:cubicBezTo>
                  <a:cubicBezTo>
                    <a:pt x="0" y="609"/>
                    <a:pt x="608" y="1"/>
                    <a:pt x="1368" y="1"/>
                  </a:cubicBezTo>
                  <a:cubicBezTo>
                    <a:pt x="2128" y="1"/>
                    <a:pt x="2736" y="609"/>
                    <a:pt x="2736" y="1369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8370225" y="8199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0"/>
                    <a:pt x="1368" y="0"/>
                  </a:cubicBezTo>
                  <a:cubicBezTo>
                    <a:pt x="2128" y="0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8370225" y="943000"/>
              <a:ext cx="68425" cy="68425"/>
            </a:xfrm>
            <a:custGeom>
              <a:rect b="b" l="l" r="r" t="t"/>
              <a:pathLst>
                <a:path extrusionOk="0" fill="none" h="2737" w="2737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chemeClr val="dk1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8237250" y="943000"/>
              <a:ext cx="68400" cy="68425"/>
            </a:xfrm>
            <a:custGeom>
              <a:rect b="b" l="l" r="r" t="t"/>
              <a:pathLst>
                <a:path extrusionOk="0" fill="none" h="2737" w="2736">
                  <a:moveTo>
                    <a:pt x="2736" y="1368"/>
                  </a:moveTo>
                  <a:cubicBezTo>
                    <a:pt x="2736" y="2128"/>
                    <a:pt x="2128" y="2736"/>
                    <a:pt x="1368" y="2736"/>
                  </a:cubicBezTo>
                  <a:cubicBezTo>
                    <a:pt x="608" y="2736"/>
                    <a:pt x="0" y="2128"/>
                    <a:pt x="0" y="1368"/>
                  </a:cubicBezTo>
                  <a:cubicBezTo>
                    <a:pt x="0" y="608"/>
                    <a:pt x="608" y="1"/>
                    <a:pt x="1368" y="1"/>
                  </a:cubicBezTo>
                  <a:cubicBezTo>
                    <a:pt x="2128" y="1"/>
                    <a:pt x="2736" y="608"/>
                    <a:pt x="2736" y="1368"/>
                  </a:cubicBezTo>
                  <a:close/>
                </a:path>
              </a:pathLst>
            </a:custGeom>
            <a:noFill/>
            <a:ln cap="flat" cmpd="sng" w="9875">
              <a:solidFill>
                <a:srgbClr val="00ECED"/>
              </a:solidFill>
              <a:prstDash val="solid"/>
              <a:miter lim="303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